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84" r:id="rId4"/>
    <p:sldId id="276" r:id="rId5"/>
    <p:sldId id="277" r:id="rId6"/>
    <p:sldId id="274" r:id="rId7"/>
    <p:sldId id="269" r:id="rId8"/>
    <p:sldId id="270" r:id="rId9"/>
    <p:sldId id="271" r:id="rId10"/>
    <p:sldId id="272" r:id="rId11"/>
    <p:sldId id="273" r:id="rId12"/>
    <p:sldId id="279" r:id="rId13"/>
    <p:sldId id="280" r:id="rId14"/>
    <p:sldId id="281" r:id="rId15"/>
    <p:sldId id="292" r:id="rId16"/>
    <p:sldId id="285" r:id="rId17"/>
    <p:sldId id="286" r:id="rId18"/>
    <p:sldId id="287" r:id="rId19"/>
    <p:sldId id="288" r:id="rId20"/>
    <p:sldId id="289" r:id="rId21"/>
    <p:sldId id="291" r:id="rId22"/>
    <p:sldId id="29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8847"/>
    <a:srgbClr val="8ECD86"/>
    <a:srgbClr val="6D6E71"/>
    <a:srgbClr val="EA4B52"/>
    <a:srgbClr val="374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150BF-CD5B-4D76-98EE-C7D2E8B43EF4}" type="doc">
      <dgm:prSet loTypeId="urn:microsoft.com/office/officeart/2008/layout/VerticalCurvedList" loCatId="list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A3105EF9-B6DE-46D7-8854-B23931778117}">
      <dgm:prSet phldrT="[Text]"/>
      <dgm:spPr/>
      <dgm:t>
        <a:bodyPr/>
        <a:lstStyle/>
        <a:p>
          <a:r>
            <a:rPr lang="tr-TR" dirty="0" smtClean="0"/>
            <a:t>İstihdamda fırsat eşitliği sunarız.</a:t>
          </a:r>
          <a:endParaRPr lang="tr-TR" dirty="0"/>
        </a:p>
      </dgm:t>
    </dgm:pt>
    <dgm:pt modelId="{7049C096-1F9B-4187-9D9B-238FAEBC8753}" type="parTrans" cxnId="{8E261117-FF5A-4B15-B040-08B427D452A3}">
      <dgm:prSet/>
      <dgm:spPr/>
      <dgm:t>
        <a:bodyPr/>
        <a:lstStyle/>
        <a:p>
          <a:endParaRPr lang="tr-TR"/>
        </a:p>
      </dgm:t>
    </dgm:pt>
    <dgm:pt modelId="{96F18D09-9C02-4C70-9A71-7108B0129F6D}" type="sibTrans" cxnId="{8E261117-FF5A-4B15-B040-08B427D452A3}">
      <dgm:prSet/>
      <dgm:spPr/>
      <dgm:t>
        <a:bodyPr/>
        <a:lstStyle/>
        <a:p>
          <a:endParaRPr lang="tr-TR"/>
        </a:p>
      </dgm:t>
    </dgm:pt>
    <dgm:pt modelId="{BF0750F7-54E1-4D81-9E0C-74B6977C3BB7}">
      <dgm:prSet phldrT="[Text]"/>
      <dgm:spPr/>
      <dgm:t>
        <a:bodyPr/>
        <a:lstStyle/>
        <a:p>
          <a:r>
            <a:rPr lang="tr-TR" dirty="0" smtClean="0"/>
            <a:t>Eşitlik ilkelerimizi paydaşlarımıza yaygınlaştırmak için çabalarız.</a:t>
          </a:r>
          <a:endParaRPr lang="tr-TR" dirty="0"/>
        </a:p>
      </dgm:t>
    </dgm:pt>
    <dgm:pt modelId="{C0E9232D-2FC8-4F71-B3DC-76D312A4A101}" type="parTrans" cxnId="{CDCB42EA-97A2-4A43-89EF-CC1E78CEB778}">
      <dgm:prSet/>
      <dgm:spPr/>
      <dgm:t>
        <a:bodyPr/>
        <a:lstStyle/>
        <a:p>
          <a:endParaRPr lang="tr-TR"/>
        </a:p>
      </dgm:t>
    </dgm:pt>
    <dgm:pt modelId="{6BAD0130-CA20-4FA6-8EC5-CDC4F0DF15CA}" type="sibTrans" cxnId="{CDCB42EA-97A2-4A43-89EF-CC1E78CEB778}">
      <dgm:prSet/>
      <dgm:spPr/>
      <dgm:t>
        <a:bodyPr/>
        <a:lstStyle/>
        <a:p>
          <a:endParaRPr lang="tr-TR"/>
        </a:p>
      </dgm:t>
    </dgm:pt>
    <dgm:pt modelId="{A550A0F6-1B37-404A-BD31-08989917748D}">
      <dgm:prSet phldrT="[Text]"/>
      <dgm:spPr/>
      <dgm:t>
        <a:bodyPr/>
        <a:lstStyle/>
        <a:p>
          <a:r>
            <a:rPr lang="tr-TR" dirty="0" smtClean="0"/>
            <a:t>Gelişme süreçlerine eşitlik ilkelerini yansıtırız.</a:t>
          </a:r>
          <a:endParaRPr lang="tr-TR" dirty="0"/>
        </a:p>
      </dgm:t>
    </dgm:pt>
    <dgm:pt modelId="{DA1DAA9D-D5CD-4598-80A1-6843C34C1585}" type="parTrans" cxnId="{19FF3191-9B59-43A9-B29C-9021C5CD4195}">
      <dgm:prSet/>
      <dgm:spPr/>
      <dgm:t>
        <a:bodyPr/>
        <a:lstStyle/>
        <a:p>
          <a:endParaRPr lang="tr-TR"/>
        </a:p>
      </dgm:t>
    </dgm:pt>
    <dgm:pt modelId="{34258408-ED08-4AC5-B189-9CE8823F3C17}" type="sibTrans" cxnId="{19FF3191-9B59-43A9-B29C-9021C5CD4195}">
      <dgm:prSet/>
      <dgm:spPr/>
      <dgm:t>
        <a:bodyPr/>
        <a:lstStyle/>
        <a:p>
          <a:endParaRPr lang="tr-TR"/>
        </a:p>
      </dgm:t>
    </dgm:pt>
    <dgm:pt modelId="{28D449EB-6EB2-4913-939C-B04360EC1AFA}">
      <dgm:prSet phldrT="[Text]"/>
      <dgm:spPr/>
      <dgm:t>
        <a:bodyPr/>
        <a:lstStyle/>
        <a:p>
          <a:r>
            <a:rPr lang="tr-TR" dirty="0" smtClean="0"/>
            <a:t>Kariyer olanaklarında fırsat eşitliği sunarız.</a:t>
          </a:r>
          <a:endParaRPr lang="tr-TR" dirty="0"/>
        </a:p>
      </dgm:t>
    </dgm:pt>
    <dgm:pt modelId="{C65A8B21-9F84-44A5-9AFD-4F94E5BDB8AF}" type="parTrans" cxnId="{FCCC3104-5963-4E32-9B71-9BF696862F05}">
      <dgm:prSet/>
      <dgm:spPr/>
      <dgm:t>
        <a:bodyPr/>
        <a:lstStyle/>
        <a:p>
          <a:endParaRPr lang="tr-TR"/>
        </a:p>
      </dgm:t>
    </dgm:pt>
    <dgm:pt modelId="{01742AE8-1FAB-48EE-9BBD-1A7B20B5C9B0}" type="sibTrans" cxnId="{FCCC3104-5963-4E32-9B71-9BF696862F05}">
      <dgm:prSet/>
      <dgm:spPr/>
      <dgm:t>
        <a:bodyPr/>
        <a:lstStyle/>
        <a:p>
          <a:endParaRPr lang="tr-TR"/>
        </a:p>
      </dgm:t>
    </dgm:pt>
    <dgm:pt modelId="{07A7C7A6-A724-4C10-84AC-57C7801E5F82}">
      <dgm:prSet phldrT="[Text]"/>
      <dgm:spPr/>
      <dgm:t>
        <a:bodyPr/>
        <a:lstStyle/>
        <a:p>
          <a:r>
            <a:rPr lang="tr-TR" dirty="0" smtClean="0"/>
            <a:t>Ücret ve yan haklar yönetiminde eşit davranırız.</a:t>
          </a:r>
          <a:endParaRPr lang="tr-TR" dirty="0"/>
        </a:p>
      </dgm:t>
    </dgm:pt>
    <dgm:pt modelId="{2D72E6C5-4871-4300-8359-E7462B5F4A85}" type="parTrans" cxnId="{766B8A48-D73A-41E6-ABF5-E2E3367FAA29}">
      <dgm:prSet/>
      <dgm:spPr/>
      <dgm:t>
        <a:bodyPr/>
        <a:lstStyle/>
        <a:p>
          <a:endParaRPr lang="tr-TR"/>
        </a:p>
      </dgm:t>
    </dgm:pt>
    <dgm:pt modelId="{5570A700-F24D-44ED-A353-B71523258E27}" type="sibTrans" cxnId="{766B8A48-D73A-41E6-ABF5-E2E3367FAA29}">
      <dgm:prSet/>
      <dgm:spPr/>
      <dgm:t>
        <a:bodyPr/>
        <a:lstStyle/>
        <a:p>
          <a:endParaRPr lang="tr-TR"/>
        </a:p>
      </dgm:t>
    </dgm:pt>
    <dgm:pt modelId="{FD952489-3449-4768-9BA6-9DD370A621DC}">
      <dgm:prSet phldrT="[Text]"/>
      <dgm:spPr/>
      <dgm:t>
        <a:bodyPr/>
        <a:lstStyle/>
        <a:p>
          <a:r>
            <a:rPr lang="tr-TR" dirty="0" smtClean="0"/>
            <a:t>Çalışma koşullarında insan odaklı yaklaşımlar sergileriz.</a:t>
          </a:r>
          <a:endParaRPr lang="tr-TR" dirty="0"/>
        </a:p>
      </dgm:t>
    </dgm:pt>
    <dgm:pt modelId="{030527AE-49BB-44A7-A1EF-059DF1F3D30F}" type="parTrans" cxnId="{D7A8D0B4-6545-4B03-9702-4FD1260C3906}">
      <dgm:prSet/>
      <dgm:spPr/>
      <dgm:t>
        <a:bodyPr/>
        <a:lstStyle/>
        <a:p>
          <a:endParaRPr lang="tr-TR"/>
        </a:p>
      </dgm:t>
    </dgm:pt>
    <dgm:pt modelId="{8713CA97-7989-4716-9F3B-60610B15512A}" type="sibTrans" cxnId="{D7A8D0B4-6545-4B03-9702-4FD1260C3906}">
      <dgm:prSet/>
      <dgm:spPr/>
      <dgm:t>
        <a:bodyPr/>
        <a:lstStyle/>
        <a:p>
          <a:endParaRPr lang="tr-TR"/>
        </a:p>
      </dgm:t>
    </dgm:pt>
    <dgm:pt modelId="{23BB8900-AF8B-4926-BC47-F08E0CBF6A53}" type="pres">
      <dgm:prSet presAssocID="{915150BF-CD5B-4D76-98EE-C7D2E8B43EF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5D16CF8A-2074-49C2-8003-01E036F89D58}" type="pres">
      <dgm:prSet presAssocID="{915150BF-CD5B-4D76-98EE-C7D2E8B43EF4}" presName="Name1" presStyleCnt="0"/>
      <dgm:spPr/>
    </dgm:pt>
    <dgm:pt modelId="{8B2EABF5-4822-4D34-97D4-F628713BD898}" type="pres">
      <dgm:prSet presAssocID="{915150BF-CD5B-4D76-98EE-C7D2E8B43EF4}" presName="cycle" presStyleCnt="0"/>
      <dgm:spPr/>
    </dgm:pt>
    <dgm:pt modelId="{7B714BF3-CC2E-4ABB-9022-852F2627724A}" type="pres">
      <dgm:prSet presAssocID="{915150BF-CD5B-4D76-98EE-C7D2E8B43EF4}" presName="srcNode" presStyleLbl="node1" presStyleIdx="0" presStyleCnt="6"/>
      <dgm:spPr/>
    </dgm:pt>
    <dgm:pt modelId="{9719B519-8284-499A-92E9-32364754B6A3}" type="pres">
      <dgm:prSet presAssocID="{915150BF-CD5B-4D76-98EE-C7D2E8B43EF4}" presName="conn" presStyleLbl="parChTrans1D2" presStyleIdx="0" presStyleCnt="1"/>
      <dgm:spPr/>
      <dgm:t>
        <a:bodyPr/>
        <a:lstStyle/>
        <a:p>
          <a:endParaRPr lang="tr-TR"/>
        </a:p>
      </dgm:t>
    </dgm:pt>
    <dgm:pt modelId="{AACD7D4C-E9DA-4FBE-AD97-6A4B33E0658A}" type="pres">
      <dgm:prSet presAssocID="{915150BF-CD5B-4D76-98EE-C7D2E8B43EF4}" presName="extraNode" presStyleLbl="node1" presStyleIdx="0" presStyleCnt="6"/>
      <dgm:spPr/>
    </dgm:pt>
    <dgm:pt modelId="{36AB6156-1AF4-45DA-B0B1-214C7A4122BC}" type="pres">
      <dgm:prSet presAssocID="{915150BF-CD5B-4D76-98EE-C7D2E8B43EF4}" presName="dstNode" presStyleLbl="node1" presStyleIdx="0" presStyleCnt="6"/>
      <dgm:spPr/>
    </dgm:pt>
    <dgm:pt modelId="{C8376734-B591-4673-BD6F-E554566D04E6}" type="pres">
      <dgm:prSet presAssocID="{A3105EF9-B6DE-46D7-8854-B2393177811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1D54E5-AC3C-4DD5-9802-6D73C3E661AB}" type="pres">
      <dgm:prSet presAssocID="{A3105EF9-B6DE-46D7-8854-B23931778117}" presName="accent_1" presStyleCnt="0"/>
      <dgm:spPr/>
    </dgm:pt>
    <dgm:pt modelId="{89AF4FBE-1EFF-46E3-822B-FF0B875C3064}" type="pres">
      <dgm:prSet presAssocID="{A3105EF9-B6DE-46D7-8854-B23931778117}" presName="accentRepeatNode" presStyleLbl="solidFgAcc1" presStyleIdx="0" presStyleCnt="6"/>
      <dgm:spPr/>
    </dgm:pt>
    <dgm:pt modelId="{F0BCDB3B-494E-4102-A5F8-903651E3BC97}" type="pres">
      <dgm:prSet presAssocID="{BF0750F7-54E1-4D81-9E0C-74B6977C3BB7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4E52FD-A15B-4C41-B56A-9FFEFF76507B}" type="pres">
      <dgm:prSet presAssocID="{BF0750F7-54E1-4D81-9E0C-74B6977C3BB7}" presName="accent_2" presStyleCnt="0"/>
      <dgm:spPr/>
    </dgm:pt>
    <dgm:pt modelId="{B7A2FEF8-5081-48C2-858B-A88BAD43B164}" type="pres">
      <dgm:prSet presAssocID="{BF0750F7-54E1-4D81-9E0C-74B6977C3BB7}" presName="accentRepeatNode" presStyleLbl="solidFgAcc1" presStyleIdx="1" presStyleCnt="6"/>
      <dgm:spPr/>
    </dgm:pt>
    <dgm:pt modelId="{D3CD5C1C-67BA-41AD-B280-09BFE6777DF4}" type="pres">
      <dgm:prSet presAssocID="{A550A0F6-1B37-404A-BD31-08989917748D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C411DA-2623-4F4D-A293-23CD7AD7D0F1}" type="pres">
      <dgm:prSet presAssocID="{A550A0F6-1B37-404A-BD31-08989917748D}" presName="accent_3" presStyleCnt="0"/>
      <dgm:spPr/>
    </dgm:pt>
    <dgm:pt modelId="{44D19421-2777-42B7-ABF0-BA6118848473}" type="pres">
      <dgm:prSet presAssocID="{A550A0F6-1B37-404A-BD31-08989917748D}" presName="accentRepeatNode" presStyleLbl="solidFgAcc1" presStyleIdx="2" presStyleCnt="6" custLinFactNeighborX="-1343" custLinFactNeighborY="40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BE62CBD3-62F1-495E-BD62-3F41266950EB}" type="pres">
      <dgm:prSet presAssocID="{28D449EB-6EB2-4913-939C-B04360EC1AF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EF86CE-38B5-4BD3-B363-331FB8A6FCA8}" type="pres">
      <dgm:prSet presAssocID="{28D449EB-6EB2-4913-939C-B04360EC1AFA}" presName="accent_4" presStyleCnt="0"/>
      <dgm:spPr/>
    </dgm:pt>
    <dgm:pt modelId="{F1A3897D-374B-4D9D-9576-5E201EC3E871}" type="pres">
      <dgm:prSet presAssocID="{28D449EB-6EB2-4913-939C-B04360EC1AFA}" presName="accentRepeatNode" presStyleLbl="solidFgAcc1" presStyleIdx="3" presStyleCnt="6" custLinFactNeighborX="-1343" custLinFactNeighborY="40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A7CAD53-600A-449C-B6AA-F57A409D59B5}" type="pres">
      <dgm:prSet presAssocID="{07A7C7A6-A724-4C10-84AC-57C7801E5F8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3B5AF8-7200-4981-9417-E844E9734BFC}" type="pres">
      <dgm:prSet presAssocID="{07A7C7A6-A724-4C10-84AC-57C7801E5F82}" presName="accent_5" presStyleCnt="0"/>
      <dgm:spPr/>
    </dgm:pt>
    <dgm:pt modelId="{809E9501-0373-4862-AF3B-6C7E497397DA}" type="pres">
      <dgm:prSet presAssocID="{07A7C7A6-A724-4C10-84AC-57C7801E5F82}" presName="accentRepeatNode" presStyleLbl="solidFgAcc1" presStyleIdx="4" presStyleCnt="6" custLinFactNeighborX="-1343" custLinFactNeighborY="40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0CE65B-C5D3-47AA-8ACD-F809613E2811}" type="pres">
      <dgm:prSet presAssocID="{FD952489-3449-4768-9BA6-9DD370A621DC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A0E834-D20B-49AE-A266-A6BE949EB5C0}" type="pres">
      <dgm:prSet presAssocID="{FD952489-3449-4768-9BA6-9DD370A621DC}" presName="accent_6" presStyleCnt="0"/>
      <dgm:spPr/>
    </dgm:pt>
    <dgm:pt modelId="{ACC59346-1EF6-49B5-9C13-8DCB8E174BFF}" type="pres">
      <dgm:prSet presAssocID="{FD952489-3449-4768-9BA6-9DD370A621DC}" presName="accentRepeatNode" presStyleLbl="solidFgAcc1" presStyleIdx="5" presStyleCnt="6" custLinFactNeighborX="-1343" custLinFactNeighborY="40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2CBB29A-5C10-43CE-856B-3813A1779650}" type="presOf" srcId="{A3105EF9-B6DE-46D7-8854-B23931778117}" destId="{C8376734-B591-4673-BD6F-E554566D04E6}" srcOrd="0" destOrd="0" presId="urn:microsoft.com/office/officeart/2008/layout/VerticalCurvedList"/>
    <dgm:cxn modelId="{84E725A5-8F36-4DAC-ABE9-E885192FE983}" type="presOf" srcId="{28D449EB-6EB2-4913-939C-B04360EC1AFA}" destId="{BE62CBD3-62F1-495E-BD62-3F41266950EB}" srcOrd="0" destOrd="0" presId="urn:microsoft.com/office/officeart/2008/layout/VerticalCurvedList"/>
    <dgm:cxn modelId="{CDCB42EA-97A2-4A43-89EF-CC1E78CEB778}" srcId="{915150BF-CD5B-4D76-98EE-C7D2E8B43EF4}" destId="{BF0750F7-54E1-4D81-9E0C-74B6977C3BB7}" srcOrd="1" destOrd="0" parTransId="{C0E9232D-2FC8-4F71-B3DC-76D312A4A101}" sibTransId="{6BAD0130-CA20-4FA6-8EC5-CDC4F0DF15CA}"/>
    <dgm:cxn modelId="{15590351-358E-4356-B56B-E612BB161E7F}" type="presOf" srcId="{96F18D09-9C02-4C70-9A71-7108B0129F6D}" destId="{9719B519-8284-499A-92E9-32364754B6A3}" srcOrd="0" destOrd="0" presId="urn:microsoft.com/office/officeart/2008/layout/VerticalCurvedList"/>
    <dgm:cxn modelId="{D7A8D0B4-6545-4B03-9702-4FD1260C3906}" srcId="{915150BF-CD5B-4D76-98EE-C7D2E8B43EF4}" destId="{FD952489-3449-4768-9BA6-9DD370A621DC}" srcOrd="5" destOrd="0" parTransId="{030527AE-49BB-44A7-A1EF-059DF1F3D30F}" sibTransId="{8713CA97-7989-4716-9F3B-60610B15512A}"/>
    <dgm:cxn modelId="{19FF3191-9B59-43A9-B29C-9021C5CD4195}" srcId="{915150BF-CD5B-4D76-98EE-C7D2E8B43EF4}" destId="{A550A0F6-1B37-404A-BD31-08989917748D}" srcOrd="2" destOrd="0" parTransId="{DA1DAA9D-D5CD-4598-80A1-6843C34C1585}" sibTransId="{34258408-ED08-4AC5-B189-9CE8823F3C17}"/>
    <dgm:cxn modelId="{1CA54B41-FE42-4D0B-98E9-393EFE7325D8}" type="presOf" srcId="{07A7C7A6-A724-4C10-84AC-57C7801E5F82}" destId="{AA7CAD53-600A-449C-B6AA-F57A409D59B5}" srcOrd="0" destOrd="0" presId="urn:microsoft.com/office/officeart/2008/layout/VerticalCurvedList"/>
    <dgm:cxn modelId="{766B8A48-D73A-41E6-ABF5-E2E3367FAA29}" srcId="{915150BF-CD5B-4D76-98EE-C7D2E8B43EF4}" destId="{07A7C7A6-A724-4C10-84AC-57C7801E5F82}" srcOrd="4" destOrd="0" parTransId="{2D72E6C5-4871-4300-8359-E7462B5F4A85}" sibTransId="{5570A700-F24D-44ED-A353-B71523258E27}"/>
    <dgm:cxn modelId="{E76A6BCB-1D9B-4E99-B8BB-C7D2F131B5AE}" type="presOf" srcId="{915150BF-CD5B-4D76-98EE-C7D2E8B43EF4}" destId="{23BB8900-AF8B-4926-BC47-F08E0CBF6A53}" srcOrd="0" destOrd="0" presId="urn:microsoft.com/office/officeart/2008/layout/VerticalCurvedList"/>
    <dgm:cxn modelId="{760F1F47-73BA-40A5-8540-396C906FD476}" type="presOf" srcId="{A550A0F6-1B37-404A-BD31-08989917748D}" destId="{D3CD5C1C-67BA-41AD-B280-09BFE6777DF4}" srcOrd="0" destOrd="0" presId="urn:microsoft.com/office/officeart/2008/layout/VerticalCurvedList"/>
    <dgm:cxn modelId="{5D50F1D2-ADAA-4EA2-8F83-36F29A2AB945}" type="presOf" srcId="{BF0750F7-54E1-4D81-9E0C-74B6977C3BB7}" destId="{F0BCDB3B-494E-4102-A5F8-903651E3BC97}" srcOrd="0" destOrd="0" presId="urn:microsoft.com/office/officeart/2008/layout/VerticalCurvedList"/>
    <dgm:cxn modelId="{8E261117-FF5A-4B15-B040-08B427D452A3}" srcId="{915150BF-CD5B-4D76-98EE-C7D2E8B43EF4}" destId="{A3105EF9-B6DE-46D7-8854-B23931778117}" srcOrd="0" destOrd="0" parTransId="{7049C096-1F9B-4187-9D9B-238FAEBC8753}" sibTransId="{96F18D09-9C02-4C70-9A71-7108B0129F6D}"/>
    <dgm:cxn modelId="{FCCC3104-5963-4E32-9B71-9BF696862F05}" srcId="{915150BF-CD5B-4D76-98EE-C7D2E8B43EF4}" destId="{28D449EB-6EB2-4913-939C-B04360EC1AFA}" srcOrd="3" destOrd="0" parTransId="{C65A8B21-9F84-44A5-9AFD-4F94E5BDB8AF}" sibTransId="{01742AE8-1FAB-48EE-9BBD-1A7B20B5C9B0}"/>
    <dgm:cxn modelId="{719535C4-12EF-4CE1-8FD1-B3FB83DB1C0B}" type="presOf" srcId="{FD952489-3449-4768-9BA6-9DD370A621DC}" destId="{7E0CE65B-C5D3-47AA-8ACD-F809613E2811}" srcOrd="0" destOrd="0" presId="urn:microsoft.com/office/officeart/2008/layout/VerticalCurvedList"/>
    <dgm:cxn modelId="{84BE105E-42E5-430F-BCD6-83EBA6978060}" type="presParOf" srcId="{23BB8900-AF8B-4926-BC47-F08E0CBF6A53}" destId="{5D16CF8A-2074-49C2-8003-01E036F89D58}" srcOrd="0" destOrd="0" presId="urn:microsoft.com/office/officeart/2008/layout/VerticalCurvedList"/>
    <dgm:cxn modelId="{D8E82B01-4F40-425D-9C20-DF05ED6EC055}" type="presParOf" srcId="{5D16CF8A-2074-49C2-8003-01E036F89D58}" destId="{8B2EABF5-4822-4D34-97D4-F628713BD898}" srcOrd="0" destOrd="0" presId="urn:microsoft.com/office/officeart/2008/layout/VerticalCurvedList"/>
    <dgm:cxn modelId="{9446895A-835D-4027-BCDE-CB14B890669A}" type="presParOf" srcId="{8B2EABF5-4822-4D34-97D4-F628713BD898}" destId="{7B714BF3-CC2E-4ABB-9022-852F2627724A}" srcOrd="0" destOrd="0" presId="urn:microsoft.com/office/officeart/2008/layout/VerticalCurvedList"/>
    <dgm:cxn modelId="{3CD586E9-31F9-41ED-8D0D-43268F93A0D7}" type="presParOf" srcId="{8B2EABF5-4822-4D34-97D4-F628713BD898}" destId="{9719B519-8284-499A-92E9-32364754B6A3}" srcOrd="1" destOrd="0" presId="urn:microsoft.com/office/officeart/2008/layout/VerticalCurvedList"/>
    <dgm:cxn modelId="{3E9E8E7A-CC7C-43FB-808F-92DC601EDB0D}" type="presParOf" srcId="{8B2EABF5-4822-4D34-97D4-F628713BD898}" destId="{AACD7D4C-E9DA-4FBE-AD97-6A4B33E0658A}" srcOrd="2" destOrd="0" presId="urn:microsoft.com/office/officeart/2008/layout/VerticalCurvedList"/>
    <dgm:cxn modelId="{698F1B52-2D20-4267-A268-B75B78C7506C}" type="presParOf" srcId="{8B2EABF5-4822-4D34-97D4-F628713BD898}" destId="{36AB6156-1AF4-45DA-B0B1-214C7A4122BC}" srcOrd="3" destOrd="0" presId="urn:microsoft.com/office/officeart/2008/layout/VerticalCurvedList"/>
    <dgm:cxn modelId="{00199D60-3E8B-44F0-9908-FF39F616F107}" type="presParOf" srcId="{5D16CF8A-2074-49C2-8003-01E036F89D58}" destId="{C8376734-B591-4673-BD6F-E554566D04E6}" srcOrd="1" destOrd="0" presId="urn:microsoft.com/office/officeart/2008/layout/VerticalCurvedList"/>
    <dgm:cxn modelId="{D281A389-E193-4593-8DA3-E9466BA9D0D5}" type="presParOf" srcId="{5D16CF8A-2074-49C2-8003-01E036F89D58}" destId="{9D1D54E5-AC3C-4DD5-9802-6D73C3E661AB}" srcOrd="2" destOrd="0" presId="urn:microsoft.com/office/officeart/2008/layout/VerticalCurvedList"/>
    <dgm:cxn modelId="{D8FEE4F9-4745-44AD-A19C-258FEEA72647}" type="presParOf" srcId="{9D1D54E5-AC3C-4DD5-9802-6D73C3E661AB}" destId="{89AF4FBE-1EFF-46E3-822B-FF0B875C3064}" srcOrd="0" destOrd="0" presId="urn:microsoft.com/office/officeart/2008/layout/VerticalCurvedList"/>
    <dgm:cxn modelId="{39A20537-86A9-4B50-A352-978D437F2D68}" type="presParOf" srcId="{5D16CF8A-2074-49C2-8003-01E036F89D58}" destId="{F0BCDB3B-494E-4102-A5F8-903651E3BC97}" srcOrd="3" destOrd="0" presId="urn:microsoft.com/office/officeart/2008/layout/VerticalCurvedList"/>
    <dgm:cxn modelId="{A09562B7-B20C-4BF0-BCEE-E10C003B10F8}" type="presParOf" srcId="{5D16CF8A-2074-49C2-8003-01E036F89D58}" destId="{E64E52FD-A15B-4C41-B56A-9FFEFF76507B}" srcOrd="4" destOrd="0" presId="urn:microsoft.com/office/officeart/2008/layout/VerticalCurvedList"/>
    <dgm:cxn modelId="{840B7197-0677-4D12-B9D5-3EA6F26A5844}" type="presParOf" srcId="{E64E52FD-A15B-4C41-B56A-9FFEFF76507B}" destId="{B7A2FEF8-5081-48C2-858B-A88BAD43B164}" srcOrd="0" destOrd="0" presId="urn:microsoft.com/office/officeart/2008/layout/VerticalCurvedList"/>
    <dgm:cxn modelId="{21E8A2F0-4386-4C33-BA7A-9D7091BEB590}" type="presParOf" srcId="{5D16CF8A-2074-49C2-8003-01E036F89D58}" destId="{D3CD5C1C-67BA-41AD-B280-09BFE6777DF4}" srcOrd="5" destOrd="0" presId="urn:microsoft.com/office/officeart/2008/layout/VerticalCurvedList"/>
    <dgm:cxn modelId="{B2F8D2E4-8D77-4461-9701-7DD0025D72CC}" type="presParOf" srcId="{5D16CF8A-2074-49C2-8003-01E036F89D58}" destId="{40C411DA-2623-4F4D-A293-23CD7AD7D0F1}" srcOrd="6" destOrd="0" presId="urn:microsoft.com/office/officeart/2008/layout/VerticalCurvedList"/>
    <dgm:cxn modelId="{BBD25787-C2CA-47B3-94BB-2EF8F7FA80E9}" type="presParOf" srcId="{40C411DA-2623-4F4D-A293-23CD7AD7D0F1}" destId="{44D19421-2777-42B7-ABF0-BA6118848473}" srcOrd="0" destOrd="0" presId="urn:microsoft.com/office/officeart/2008/layout/VerticalCurvedList"/>
    <dgm:cxn modelId="{FDB418F6-BE25-4094-BBF9-76E41705F3F2}" type="presParOf" srcId="{5D16CF8A-2074-49C2-8003-01E036F89D58}" destId="{BE62CBD3-62F1-495E-BD62-3F41266950EB}" srcOrd="7" destOrd="0" presId="urn:microsoft.com/office/officeart/2008/layout/VerticalCurvedList"/>
    <dgm:cxn modelId="{6B0C5CDF-DF3B-404A-879D-B42CAB7ACF26}" type="presParOf" srcId="{5D16CF8A-2074-49C2-8003-01E036F89D58}" destId="{70EF86CE-38B5-4BD3-B363-331FB8A6FCA8}" srcOrd="8" destOrd="0" presId="urn:microsoft.com/office/officeart/2008/layout/VerticalCurvedList"/>
    <dgm:cxn modelId="{EE6D889C-A764-4487-AEB3-5E9722951CC9}" type="presParOf" srcId="{70EF86CE-38B5-4BD3-B363-331FB8A6FCA8}" destId="{F1A3897D-374B-4D9D-9576-5E201EC3E871}" srcOrd="0" destOrd="0" presId="urn:microsoft.com/office/officeart/2008/layout/VerticalCurvedList"/>
    <dgm:cxn modelId="{04689A57-A2A2-4F85-8CDF-70D4670897F4}" type="presParOf" srcId="{5D16CF8A-2074-49C2-8003-01E036F89D58}" destId="{AA7CAD53-600A-449C-B6AA-F57A409D59B5}" srcOrd="9" destOrd="0" presId="urn:microsoft.com/office/officeart/2008/layout/VerticalCurvedList"/>
    <dgm:cxn modelId="{CA005BBB-F367-4BB2-9D77-9CF5EF147323}" type="presParOf" srcId="{5D16CF8A-2074-49C2-8003-01E036F89D58}" destId="{463B5AF8-7200-4981-9417-E844E9734BFC}" srcOrd="10" destOrd="0" presId="urn:microsoft.com/office/officeart/2008/layout/VerticalCurvedList"/>
    <dgm:cxn modelId="{1D2FD807-FFE2-476D-935D-06AB46BC1D40}" type="presParOf" srcId="{463B5AF8-7200-4981-9417-E844E9734BFC}" destId="{809E9501-0373-4862-AF3B-6C7E497397DA}" srcOrd="0" destOrd="0" presId="urn:microsoft.com/office/officeart/2008/layout/VerticalCurvedList"/>
    <dgm:cxn modelId="{189DA47B-74C7-4EE5-89B3-BFD0FD4A291C}" type="presParOf" srcId="{5D16CF8A-2074-49C2-8003-01E036F89D58}" destId="{7E0CE65B-C5D3-47AA-8ACD-F809613E2811}" srcOrd="11" destOrd="0" presId="urn:microsoft.com/office/officeart/2008/layout/VerticalCurvedList"/>
    <dgm:cxn modelId="{1840A779-3355-4BE7-9188-A7E8BC742B61}" type="presParOf" srcId="{5D16CF8A-2074-49C2-8003-01E036F89D58}" destId="{16A0E834-D20B-49AE-A266-A6BE949EB5C0}" srcOrd="12" destOrd="0" presId="urn:microsoft.com/office/officeart/2008/layout/VerticalCurvedList"/>
    <dgm:cxn modelId="{16190253-7E34-4ACE-986D-7F3CA6A2F085}" type="presParOf" srcId="{16A0E834-D20B-49AE-A266-A6BE949EB5C0}" destId="{ACC59346-1EF6-49B5-9C13-8DCB8E174B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2371BE-6789-4032-84DE-B99EB11839DF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8E16269-0971-4670-8A91-CAD715981D69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tr-TR" sz="2000" b="1" dirty="0" smtClean="0"/>
            <a:t>KADIN ÇALIŞAN </a:t>
          </a:r>
          <a:endParaRPr lang="tr-TR" sz="2000" b="1" dirty="0"/>
        </a:p>
      </dgm:t>
    </dgm:pt>
    <dgm:pt modelId="{AD2C03E9-15DA-4203-8525-86A33D582545}" type="parTrans" cxnId="{365529AC-6FDF-400A-A4D5-F72668219245}">
      <dgm:prSet/>
      <dgm:spPr/>
      <dgm:t>
        <a:bodyPr/>
        <a:lstStyle/>
        <a:p>
          <a:endParaRPr lang="tr-TR" sz="1600"/>
        </a:p>
      </dgm:t>
    </dgm:pt>
    <dgm:pt modelId="{7D29AD5F-057D-4B76-8F94-CEC1B96F34E3}" type="sibTrans" cxnId="{365529AC-6FDF-400A-A4D5-F72668219245}">
      <dgm:prSet/>
      <dgm:spPr/>
      <dgm:t>
        <a:bodyPr/>
        <a:lstStyle/>
        <a:p>
          <a:endParaRPr lang="tr-TR" sz="1600"/>
        </a:p>
      </dgm:t>
    </dgm:pt>
    <dgm:pt modelId="{10861579-C62D-428E-BCC3-B7E84AB96D16}">
      <dgm:prSet phldrT="[Text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KADIN ÇALIŞTAYLARI</a:t>
          </a:r>
          <a:endParaRPr lang="tr-TR" sz="1400" b="1" dirty="0">
            <a:solidFill>
              <a:schemeClr val="tx1"/>
            </a:solidFill>
          </a:endParaRPr>
        </a:p>
      </dgm:t>
    </dgm:pt>
    <dgm:pt modelId="{08B398FE-F4D5-4C78-92B0-3C1D3B1C7C80}" type="parTrans" cxnId="{29176B1A-84B5-4544-A9F0-ACBEB122C998}">
      <dgm:prSet/>
      <dgm:spPr/>
      <dgm:t>
        <a:bodyPr/>
        <a:lstStyle/>
        <a:p>
          <a:endParaRPr lang="tr-TR" sz="1600"/>
        </a:p>
      </dgm:t>
    </dgm:pt>
    <dgm:pt modelId="{E54DE314-E1BB-46E8-80C7-89A753AEB344}" type="sibTrans" cxnId="{29176B1A-84B5-4544-A9F0-ACBEB122C998}">
      <dgm:prSet/>
      <dgm:spPr/>
      <dgm:t>
        <a:bodyPr/>
        <a:lstStyle/>
        <a:p>
          <a:endParaRPr lang="tr-TR" sz="1600"/>
        </a:p>
      </dgm:t>
    </dgm:pt>
    <dgm:pt modelId="{F1F67D1D-1346-4154-872F-B9335EF2BC54}">
      <dgm:prSet phldrT="[Text]" custT="1"/>
      <dgm:spPr>
        <a:solidFill>
          <a:schemeClr val="bg2"/>
        </a:solidFill>
      </dgm:spPr>
      <dgm:t>
        <a:bodyPr/>
        <a:lstStyle/>
        <a:p>
          <a:r>
            <a:rPr lang="tr-TR" sz="1600" b="1" dirty="0" smtClean="0">
              <a:solidFill>
                <a:schemeClr val="tx1"/>
              </a:solidFill>
            </a:rPr>
            <a:t>GEBE ÇALIŞANLARIMIZ</a:t>
          </a:r>
          <a:endParaRPr lang="tr-TR" sz="1600" b="1" dirty="0">
            <a:solidFill>
              <a:schemeClr val="tx1"/>
            </a:solidFill>
          </a:endParaRPr>
        </a:p>
      </dgm:t>
    </dgm:pt>
    <dgm:pt modelId="{9EEA2243-1AD7-4D1D-9158-A51312E15AD7}" type="parTrans" cxnId="{06BBB58A-A126-46D8-BEA0-83FEF8B38878}">
      <dgm:prSet/>
      <dgm:spPr/>
      <dgm:t>
        <a:bodyPr/>
        <a:lstStyle/>
        <a:p>
          <a:endParaRPr lang="tr-TR" sz="1600"/>
        </a:p>
      </dgm:t>
    </dgm:pt>
    <dgm:pt modelId="{45DE8953-2CD6-4C5E-BC5F-D272F5FDA376}" type="sibTrans" cxnId="{06BBB58A-A126-46D8-BEA0-83FEF8B38878}">
      <dgm:prSet/>
      <dgm:spPr/>
      <dgm:t>
        <a:bodyPr/>
        <a:lstStyle/>
        <a:p>
          <a:endParaRPr lang="tr-TR" sz="1600"/>
        </a:p>
      </dgm:t>
    </dgm:pt>
    <dgm:pt modelId="{B8288856-F292-4E68-8AB4-55D2D4918AD8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r-TR" sz="1800" b="1" dirty="0" smtClean="0">
              <a:solidFill>
                <a:schemeClr val="tx1"/>
              </a:solidFill>
            </a:rPr>
            <a:t>SOSYAL FAYDALAR</a:t>
          </a:r>
          <a:endParaRPr lang="tr-TR" sz="1800" b="1" dirty="0">
            <a:solidFill>
              <a:schemeClr val="tx1"/>
            </a:solidFill>
          </a:endParaRPr>
        </a:p>
      </dgm:t>
    </dgm:pt>
    <dgm:pt modelId="{C067EFCA-3C8A-4150-8DB2-D7237154BDDD}" type="parTrans" cxnId="{0ECCAE66-55EB-4A37-A138-FCE6A0440A20}">
      <dgm:prSet/>
      <dgm:spPr/>
      <dgm:t>
        <a:bodyPr/>
        <a:lstStyle/>
        <a:p>
          <a:endParaRPr lang="tr-TR" sz="1600"/>
        </a:p>
      </dgm:t>
    </dgm:pt>
    <dgm:pt modelId="{28F5C859-260A-42DF-98FB-BE90BF4B8EDB}" type="sibTrans" cxnId="{0ECCAE66-55EB-4A37-A138-FCE6A0440A20}">
      <dgm:prSet/>
      <dgm:spPr/>
      <dgm:t>
        <a:bodyPr/>
        <a:lstStyle/>
        <a:p>
          <a:endParaRPr lang="tr-TR" sz="1600"/>
        </a:p>
      </dgm:t>
    </dgm:pt>
    <dgm:pt modelId="{B52A67EA-9365-485B-B09A-55FDDAFE4AFC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tr-TR" sz="1800" b="1" dirty="0" smtClean="0">
              <a:solidFill>
                <a:schemeClr val="tx1"/>
              </a:solidFill>
            </a:rPr>
            <a:t>POLİKLİNİK HİZMETLERİ</a:t>
          </a:r>
          <a:endParaRPr lang="tr-TR" sz="1800" b="1" dirty="0">
            <a:solidFill>
              <a:schemeClr val="tx1"/>
            </a:solidFill>
          </a:endParaRPr>
        </a:p>
      </dgm:t>
    </dgm:pt>
    <dgm:pt modelId="{67BA0921-9543-43BB-AFF7-947E85E03950}" type="parTrans" cxnId="{ED1AC20B-B10C-4F6C-83BE-802D5FABE6CB}">
      <dgm:prSet/>
      <dgm:spPr/>
      <dgm:t>
        <a:bodyPr/>
        <a:lstStyle/>
        <a:p>
          <a:endParaRPr lang="tr-TR" sz="1600"/>
        </a:p>
      </dgm:t>
    </dgm:pt>
    <dgm:pt modelId="{9B5D5690-9289-402C-AB4F-264A81545EA3}" type="sibTrans" cxnId="{ED1AC20B-B10C-4F6C-83BE-802D5FABE6CB}">
      <dgm:prSet/>
      <dgm:spPr/>
      <dgm:t>
        <a:bodyPr/>
        <a:lstStyle/>
        <a:p>
          <a:endParaRPr lang="tr-TR" sz="1600"/>
        </a:p>
      </dgm:t>
    </dgm:pt>
    <dgm:pt modelId="{7E9A5F13-C107-46AE-9CCF-741E6295149A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tr-TR" sz="1400" b="1" dirty="0" smtClean="0">
              <a:solidFill>
                <a:schemeClr val="tx1"/>
              </a:solidFill>
            </a:rPr>
            <a:t>ÇALIŞMA KOŞULLARINIDA</a:t>
          </a:r>
        </a:p>
        <a:p>
          <a:r>
            <a:rPr lang="tr-TR" sz="1400" b="1" dirty="0" smtClean="0">
              <a:solidFill>
                <a:schemeClr val="tx1"/>
              </a:solidFill>
            </a:rPr>
            <a:t>DÜZENLEME</a:t>
          </a:r>
          <a:endParaRPr lang="tr-TR" sz="1400" b="1" dirty="0">
            <a:solidFill>
              <a:schemeClr val="tx1"/>
            </a:solidFill>
          </a:endParaRPr>
        </a:p>
      </dgm:t>
    </dgm:pt>
    <dgm:pt modelId="{A2263C9F-1D5E-4355-860B-68C67EFA67A4}" type="sibTrans" cxnId="{51852F10-64F1-4148-89E0-50E137D88FC4}">
      <dgm:prSet/>
      <dgm:spPr/>
      <dgm:t>
        <a:bodyPr/>
        <a:lstStyle/>
        <a:p>
          <a:endParaRPr lang="tr-TR" sz="1600"/>
        </a:p>
      </dgm:t>
    </dgm:pt>
    <dgm:pt modelId="{6D2463D5-2864-44E4-B0EE-C2BF21950FD0}" type="parTrans" cxnId="{51852F10-64F1-4148-89E0-50E137D88FC4}">
      <dgm:prSet/>
      <dgm:spPr/>
      <dgm:t>
        <a:bodyPr/>
        <a:lstStyle/>
        <a:p>
          <a:endParaRPr lang="tr-TR" sz="1600"/>
        </a:p>
      </dgm:t>
    </dgm:pt>
    <dgm:pt modelId="{488B4F10-3127-4D83-B069-17078B495F1A}" type="pres">
      <dgm:prSet presAssocID="{B62371BE-6789-4032-84DE-B99EB11839D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B1636EF-89D9-454C-90D0-B12E193A5165}" type="pres">
      <dgm:prSet presAssocID="{38E16269-0971-4670-8A91-CAD715981D69}" presName="singleCycle" presStyleCnt="0"/>
      <dgm:spPr/>
    </dgm:pt>
    <dgm:pt modelId="{E3E4CFA3-D41D-4174-B384-11F8E19C7876}" type="pres">
      <dgm:prSet presAssocID="{38E16269-0971-4670-8A91-CAD715981D69}" presName="singleCenter" presStyleLbl="node1" presStyleIdx="0" presStyleCnt="6" custScaleX="118813" custScaleY="75799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E69A7603-F39C-4BF8-A35E-76B85E94E5D5}" type="pres">
      <dgm:prSet presAssocID="{08B398FE-F4D5-4C78-92B0-3C1D3B1C7C80}" presName="Name56" presStyleLbl="parChTrans1D2" presStyleIdx="0" presStyleCnt="5"/>
      <dgm:spPr/>
      <dgm:t>
        <a:bodyPr/>
        <a:lstStyle/>
        <a:p>
          <a:endParaRPr lang="en-US"/>
        </a:p>
      </dgm:t>
    </dgm:pt>
    <dgm:pt modelId="{AA374570-410C-483A-81ED-F371385DA5AF}" type="pres">
      <dgm:prSet presAssocID="{10861579-C62D-428E-BCC3-B7E84AB96D16}" presName="text0" presStyleLbl="node1" presStyleIdx="1" presStyleCnt="6" custScaleX="196726" custScaleY="93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92263-A6A6-44C1-BC5F-95E28631AF4A}" type="pres">
      <dgm:prSet presAssocID="{6D2463D5-2864-44E4-B0EE-C2BF21950FD0}" presName="Name56" presStyleLbl="parChTrans1D2" presStyleIdx="1" presStyleCnt="5"/>
      <dgm:spPr/>
      <dgm:t>
        <a:bodyPr/>
        <a:lstStyle/>
        <a:p>
          <a:endParaRPr lang="en-US"/>
        </a:p>
      </dgm:t>
    </dgm:pt>
    <dgm:pt modelId="{8EF2635F-00AD-4099-A5DC-C4BFA8EC874E}" type="pres">
      <dgm:prSet presAssocID="{7E9A5F13-C107-46AE-9CCF-741E6295149A}" presName="text0" presStyleLbl="node1" presStyleIdx="2" presStyleCnt="6" custScaleX="256015" custScaleY="119116" custRadScaleRad="130766" custRadScaleInc="-60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B014E6-23C0-4AE7-A560-ADEEE09442F7}" type="pres">
      <dgm:prSet presAssocID="{C067EFCA-3C8A-4150-8DB2-D7237154BDDD}" presName="Name56" presStyleLbl="parChTrans1D2" presStyleIdx="2" presStyleCnt="5"/>
      <dgm:spPr/>
      <dgm:t>
        <a:bodyPr/>
        <a:lstStyle/>
        <a:p>
          <a:endParaRPr lang="en-US"/>
        </a:p>
      </dgm:t>
    </dgm:pt>
    <dgm:pt modelId="{6137AF82-53B2-4905-A4D9-6A14104E6138}" type="pres">
      <dgm:prSet presAssocID="{B8288856-F292-4E68-8AB4-55D2D4918AD8}" presName="text0" presStyleLbl="node1" presStyleIdx="3" presStyleCnt="6" custScaleX="194222" custRadScaleRad="134244" custRadScaleInc="-63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00234-7FB6-4A72-94D2-AED04767EC95}" type="pres">
      <dgm:prSet presAssocID="{67BA0921-9543-43BB-AFF7-947E85E03950}" presName="Name56" presStyleLbl="parChTrans1D2" presStyleIdx="3" presStyleCnt="5"/>
      <dgm:spPr/>
      <dgm:t>
        <a:bodyPr/>
        <a:lstStyle/>
        <a:p>
          <a:endParaRPr lang="en-US"/>
        </a:p>
      </dgm:t>
    </dgm:pt>
    <dgm:pt modelId="{4BF1C4D2-07E0-44F9-869B-8DADA20A7A9B}" type="pres">
      <dgm:prSet presAssocID="{B52A67EA-9365-485B-B09A-55FDDAFE4AFC}" presName="text0" presStyleLbl="node1" presStyleIdx="4" presStyleCnt="6" custScaleX="223034" custRadScaleRad="117121" custRadScaleInc="4514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91AECF-B037-48E1-A944-28979FE93C29}" type="pres">
      <dgm:prSet presAssocID="{9EEA2243-1AD7-4D1D-9158-A51312E15AD7}" presName="Name56" presStyleLbl="parChTrans1D2" presStyleIdx="4" presStyleCnt="5"/>
      <dgm:spPr/>
      <dgm:t>
        <a:bodyPr/>
        <a:lstStyle/>
        <a:p>
          <a:endParaRPr lang="en-US"/>
        </a:p>
      </dgm:t>
    </dgm:pt>
    <dgm:pt modelId="{4D7D4494-3617-4272-83DA-FE0601EB6C7E}" type="pres">
      <dgm:prSet presAssocID="{F1F67D1D-1346-4154-872F-B9335EF2BC54}" presName="text0" presStyleLbl="node1" presStyleIdx="5" presStyleCnt="6" custScaleX="256788" custRadScaleRad="126597" custRadScaleInc="604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ED9219E-C98E-41E2-9A34-0A03F617D412}" type="presOf" srcId="{B62371BE-6789-4032-84DE-B99EB11839DF}" destId="{488B4F10-3127-4D83-B069-17078B495F1A}" srcOrd="0" destOrd="0" presId="urn:microsoft.com/office/officeart/2008/layout/RadialCluster"/>
    <dgm:cxn modelId="{06BBB58A-A126-46D8-BEA0-83FEF8B38878}" srcId="{38E16269-0971-4670-8A91-CAD715981D69}" destId="{F1F67D1D-1346-4154-872F-B9335EF2BC54}" srcOrd="4" destOrd="0" parTransId="{9EEA2243-1AD7-4D1D-9158-A51312E15AD7}" sibTransId="{45DE8953-2CD6-4C5E-BC5F-D272F5FDA376}"/>
    <dgm:cxn modelId="{29176B1A-84B5-4544-A9F0-ACBEB122C998}" srcId="{38E16269-0971-4670-8A91-CAD715981D69}" destId="{10861579-C62D-428E-BCC3-B7E84AB96D16}" srcOrd="0" destOrd="0" parTransId="{08B398FE-F4D5-4C78-92B0-3C1D3B1C7C80}" sibTransId="{E54DE314-E1BB-46E8-80C7-89A753AEB344}"/>
    <dgm:cxn modelId="{976AE75C-0F28-46E1-A1A6-72FAAA271CD1}" type="presOf" srcId="{B8288856-F292-4E68-8AB4-55D2D4918AD8}" destId="{6137AF82-53B2-4905-A4D9-6A14104E6138}" srcOrd="0" destOrd="0" presId="urn:microsoft.com/office/officeart/2008/layout/RadialCluster"/>
    <dgm:cxn modelId="{80A5DB79-3F2D-4F3F-AABE-BCF8C63BFDAB}" type="presOf" srcId="{C067EFCA-3C8A-4150-8DB2-D7237154BDDD}" destId="{D9B014E6-23C0-4AE7-A560-ADEEE09442F7}" srcOrd="0" destOrd="0" presId="urn:microsoft.com/office/officeart/2008/layout/RadialCluster"/>
    <dgm:cxn modelId="{D12665EB-8757-47AB-89D3-E8221F567B8A}" type="presOf" srcId="{6D2463D5-2864-44E4-B0EE-C2BF21950FD0}" destId="{00B92263-A6A6-44C1-BC5F-95E28631AF4A}" srcOrd="0" destOrd="0" presId="urn:microsoft.com/office/officeart/2008/layout/RadialCluster"/>
    <dgm:cxn modelId="{0B8ED0FF-073B-4ABB-8724-128FACA03473}" type="presOf" srcId="{67BA0921-9543-43BB-AFF7-947E85E03950}" destId="{99300234-7FB6-4A72-94D2-AED04767EC95}" srcOrd="0" destOrd="0" presId="urn:microsoft.com/office/officeart/2008/layout/RadialCluster"/>
    <dgm:cxn modelId="{18309612-D69C-442A-B8DF-3DE575ABB52C}" type="presOf" srcId="{7E9A5F13-C107-46AE-9CCF-741E6295149A}" destId="{8EF2635F-00AD-4099-A5DC-C4BFA8EC874E}" srcOrd="0" destOrd="0" presId="urn:microsoft.com/office/officeart/2008/layout/RadialCluster"/>
    <dgm:cxn modelId="{51852F10-64F1-4148-89E0-50E137D88FC4}" srcId="{38E16269-0971-4670-8A91-CAD715981D69}" destId="{7E9A5F13-C107-46AE-9CCF-741E6295149A}" srcOrd="1" destOrd="0" parTransId="{6D2463D5-2864-44E4-B0EE-C2BF21950FD0}" sibTransId="{A2263C9F-1D5E-4355-860B-68C67EFA67A4}"/>
    <dgm:cxn modelId="{ED1AC20B-B10C-4F6C-83BE-802D5FABE6CB}" srcId="{38E16269-0971-4670-8A91-CAD715981D69}" destId="{B52A67EA-9365-485B-B09A-55FDDAFE4AFC}" srcOrd="3" destOrd="0" parTransId="{67BA0921-9543-43BB-AFF7-947E85E03950}" sibTransId="{9B5D5690-9289-402C-AB4F-264A81545EA3}"/>
    <dgm:cxn modelId="{0ECCAE66-55EB-4A37-A138-FCE6A0440A20}" srcId="{38E16269-0971-4670-8A91-CAD715981D69}" destId="{B8288856-F292-4E68-8AB4-55D2D4918AD8}" srcOrd="2" destOrd="0" parTransId="{C067EFCA-3C8A-4150-8DB2-D7237154BDDD}" sibTransId="{28F5C859-260A-42DF-98FB-BE90BF4B8EDB}"/>
    <dgm:cxn modelId="{9219149A-2A53-4E80-889A-AFA83024BB62}" type="presOf" srcId="{9EEA2243-1AD7-4D1D-9158-A51312E15AD7}" destId="{4391AECF-B037-48E1-A944-28979FE93C29}" srcOrd="0" destOrd="0" presId="urn:microsoft.com/office/officeart/2008/layout/RadialCluster"/>
    <dgm:cxn modelId="{62D27989-EF8A-48D8-9366-340C57636D37}" type="presOf" srcId="{F1F67D1D-1346-4154-872F-B9335EF2BC54}" destId="{4D7D4494-3617-4272-83DA-FE0601EB6C7E}" srcOrd="0" destOrd="0" presId="urn:microsoft.com/office/officeart/2008/layout/RadialCluster"/>
    <dgm:cxn modelId="{2DC5CB11-94A6-4C23-9D1E-5EB0FD1EB8DD}" type="presOf" srcId="{38E16269-0971-4670-8A91-CAD715981D69}" destId="{E3E4CFA3-D41D-4174-B384-11F8E19C7876}" srcOrd="0" destOrd="0" presId="urn:microsoft.com/office/officeart/2008/layout/RadialCluster"/>
    <dgm:cxn modelId="{8F5A4108-2939-404B-A956-AF4A590650F2}" type="presOf" srcId="{08B398FE-F4D5-4C78-92B0-3C1D3B1C7C80}" destId="{E69A7603-F39C-4BF8-A35E-76B85E94E5D5}" srcOrd="0" destOrd="0" presId="urn:microsoft.com/office/officeart/2008/layout/RadialCluster"/>
    <dgm:cxn modelId="{365529AC-6FDF-400A-A4D5-F72668219245}" srcId="{B62371BE-6789-4032-84DE-B99EB11839DF}" destId="{38E16269-0971-4670-8A91-CAD715981D69}" srcOrd="0" destOrd="0" parTransId="{AD2C03E9-15DA-4203-8525-86A33D582545}" sibTransId="{7D29AD5F-057D-4B76-8F94-CEC1B96F34E3}"/>
    <dgm:cxn modelId="{9F2CB525-901F-4B30-A59C-560E9390D4C8}" type="presOf" srcId="{10861579-C62D-428E-BCC3-B7E84AB96D16}" destId="{AA374570-410C-483A-81ED-F371385DA5AF}" srcOrd="0" destOrd="0" presId="urn:microsoft.com/office/officeart/2008/layout/RadialCluster"/>
    <dgm:cxn modelId="{1C35C1B6-F5A6-450B-B102-DBBEA991360D}" type="presOf" srcId="{B52A67EA-9365-485B-B09A-55FDDAFE4AFC}" destId="{4BF1C4D2-07E0-44F9-869B-8DADA20A7A9B}" srcOrd="0" destOrd="0" presId="urn:microsoft.com/office/officeart/2008/layout/RadialCluster"/>
    <dgm:cxn modelId="{F3743040-436A-4B7D-8DD8-8BD4C6F9F3A3}" type="presParOf" srcId="{488B4F10-3127-4D83-B069-17078B495F1A}" destId="{6B1636EF-89D9-454C-90D0-B12E193A5165}" srcOrd="0" destOrd="0" presId="urn:microsoft.com/office/officeart/2008/layout/RadialCluster"/>
    <dgm:cxn modelId="{6D8602CD-0FF8-46E7-8D9C-DF15FB8D1C39}" type="presParOf" srcId="{6B1636EF-89D9-454C-90D0-B12E193A5165}" destId="{E3E4CFA3-D41D-4174-B384-11F8E19C7876}" srcOrd="0" destOrd="0" presId="urn:microsoft.com/office/officeart/2008/layout/RadialCluster"/>
    <dgm:cxn modelId="{7CF378E5-B60A-405D-9D85-65AC111DD92B}" type="presParOf" srcId="{6B1636EF-89D9-454C-90D0-B12E193A5165}" destId="{E69A7603-F39C-4BF8-A35E-76B85E94E5D5}" srcOrd="1" destOrd="0" presId="urn:microsoft.com/office/officeart/2008/layout/RadialCluster"/>
    <dgm:cxn modelId="{9C20DD0C-F710-4271-868E-39B3165A7EEF}" type="presParOf" srcId="{6B1636EF-89D9-454C-90D0-B12E193A5165}" destId="{AA374570-410C-483A-81ED-F371385DA5AF}" srcOrd="2" destOrd="0" presId="urn:microsoft.com/office/officeart/2008/layout/RadialCluster"/>
    <dgm:cxn modelId="{4CEF71D5-A647-4572-99E0-5212C4FD7717}" type="presParOf" srcId="{6B1636EF-89D9-454C-90D0-B12E193A5165}" destId="{00B92263-A6A6-44C1-BC5F-95E28631AF4A}" srcOrd="3" destOrd="0" presId="urn:microsoft.com/office/officeart/2008/layout/RadialCluster"/>
    <dgm:cxn modelId="{0CF762D4-AB1F-4638-A2FC-24D80DBA0359}" type="presParOf" srcId="{6B1636EF-89D9-454C-90D0-B12E193A5165}" destId="{8EF2635F-00AD-4099-A5DC-C4BFA8EC874E}" srcOrd="4" destOrd="0" presId="urn:microsoft.com/office/officeart/2008/layout/RadialCluster"/>
    <dgm:cxn modelId="{3A763031-2FA4-49F4-97CF-0A3A12F346CD}" type="presParOf" srcId="{6B1636EF-89D9-454C-90D0-B12E193A5165}" destId="{D9B014E6-23C0-4AE7-A560-ADEEE09442F7}" srcOrd="5" destOrd="0" presId="urn:microsoft.com/office/officeart/2008/layout/RadialCluster"/>
    <dgm:cxn modelId="{8C702269-6AF5-471A-A7B7-C15A262C9F4C}" type="presParOf" srcId="{6B1636EF-89D9-454C-90D0-B12E193A5165}" destId="{6137AF82-53B2-4905-A4D9-6A14104E6138}" srcOrd="6" destOrd="0" presId="urn:microsoft.com/office/officeart/2008/layout/RadialCluster"/>
    <dgm:cxn modelId="{23BC6B81-5876-490D-A805-5A61DD206BFE}" type="presParOf" srcId="{6B1636EF-89D9-454C-90D0-B12E193A5165}" destId="{99300234-7FB6-4A72-94D2-AED04767EC95}" srcOrd="7" destOrd="0" presId="urn:microsoft.com/office/officeart/2008/layout/RadialCluster"/>
    <dgm:cxn modelId="{CBF17EDD-951E-4F7E-8B52-532159153D6B}" type="presParOf" srcId="{6B1636EF-89D9-454C-90D0-B12E193A5165}" destId="{4BF1C4D2-07E0-44F9-869B-8DADA20A7A9B}" srcOrd="8" destOrd="0" presId="urn:microsoft.com/office/officeart/2008/layout/RadialCluster"/>
    <dgm:cxn modelId="{9864A839-7F9A-4A4E-86F1-F84DCE9B0144}" type="presParOf" srcId="{6B1636EF-89D9-454C-90D0-B12E193A5165}" destId="{4391AECF-B037-48E1-A944-28979FE93C29}" srcOrd="9" destOrd="0" presId="urn:microsoft.com/office/officeart/2008/layout/RadialCluster"/>
    <dgm:cxn modelId="{FBCF0242-2FC6-4AFE-8C55-301B633A0ED2}" type="presParOf" srcId="{6B1636EF-89D9-454C-90D0-B12E193A5165}" destId="{4D7D4494-3617-4272-83DA-FE0601EB6C7E}" srcOrd="1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46CA6-2E46-4FDB-B0B4-03A1DA82E3AE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232EB-AFAD-4D20-AED1-BEFA7CBBC2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1012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41E3E-7FEB-4A8B-8708-5D7D3F4ACC4E}" type="datetimeFigureOut">
              <a:rPr lang="tr-TR" smtClean="0"/>
              <a:t>11.12.2019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9C7F6-13B3-4F5B-987E-AD73CD22D71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34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FCE33-54CE-4CA7-8A3A-C8A13271F91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56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9C7F6-13B3-4F5B-987E-AD73CD22D71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9353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9C7F6-13B3-4F5B-987E-AD73CD22D71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62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9C7F6-13B3-4F5B-987E-AD73CD22D717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768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41563"/>
            <a:ext cx="7772400" cy="1557396"/>
          </a:xfrm>
          <a:prstGeom prst="rect">
            <a:avLst/>
          </a:prstGeo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16905"/>
            <a:ext cx="6858000" cy="1080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0582"/>
            <a:ext cx="1928575" cy="173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06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41563"/>
            <a:ext cx="7772400" cy="1557396"/>
          </a:xfrm>
          <a:prstGeom prst="rect">
            <a:avLst/>
          </a:prstGeo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16905"/>
            <a:ext cx="6858000" cy="1080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9111"/>
            <a:ext cx="2250873" cy="142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0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41563"/>
            <a:ext cx="7772400" cy="1557396"/>
          </a:xfrm>
          <a:prstGeom prst="rect">
            <a:avLst/>
          </a:prstGeo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16905"/>
            <a:ext cx="6858000" cy="1080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37377"/>
            <a:ext cx="2751667" cy="134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41563"/>
            <a:ext cx="7772400" cy="1557396"/>
          </a:xfrm>
          <a:prstGeom prst="rect">
            <a:avLst/>
          </a:prstGeo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016905"/>
            <a:ext cx="6858000" cy="10800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33604"/>
            <a:ext cx="2208788" cy="146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3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99" y="110468"/>
            <a:ext cx="6416823" cy="39373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74A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75" y="183422"/>
            <a:ext cx="1162773" cy="73497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05099" y="504199"/>
            <a:ext cx="7545937" cy="0"/>
          </a:xfrm>
          <a:prstGeom prst="line">
            <a:avLst/>
          </a:prstGeom>
          <a:ln w="19050">
            <a:solidFill>
              <a:srgbClr val="374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84606" y="572567"/>
            <a:ext cx="1666430" cy="0"/>
          </a:xfrm>
          <a:prstGeom prst="line">
            <a:avLst/>
          </a:prstGeom>
          <a:ln w="57150">
            <a:solidFill>
              <a:srgbClr val="EA4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90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99" y="110468"/>
            <a:ext cx="6416823" cy="39373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74A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5099" y="504199"/>
            <a:ext cx="7545937" cy="0"/>
          </a:xfrm>
          <a:prstGeom prst="line">
            <a:avLst/>
          </a:prstGeom>
          <a:ln w="19050">
            <a:solidFill>
              <a:srgbClr val="374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84606" y="572567"/>
            <a:ext cx="1666430" cy="0"/>
          </a:xfrm>
          <a:prstGeom prst="line">
            <a:avLst/>
          </a:prstGeom>
          <a:ln w="57150">
            <a:solidFill>
              <a:srgbClr val="6D6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88" y="140693"/>
            <a:ext cx="1099782" cy="9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6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99" y="110468"/>
            <a:ext cx="6416823" cy="39373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74A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5099" y="504199"/>
            <a:ext cx="7545937" cy="0"/>
          </a:xfrm>
          <a:prstGeom prst="line">
            <a:avLst/>
          </a:prstGeom>
          <a:ln w="19050">
            <a:solidFill>
              <a:srgbClr val="374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84606" y="572567"/>
            <a:ext cx="1666430" cy="0"/>
          </a:xfrm>
          <a:prstGeom prst="line">
            <a:avLst/>
          </a:prstGeom>
          <a:ln w="57150">
            <a:solidFill>
              <a:srgbClr val="8EC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83" y="183422"/>
            <a:ext cx="1283316" cy="62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7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099" y="110468"/>
            <a:ext cx="6416823" cy="39373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74A7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5099" y="504199"/>
            <a:ext cx="7545937" cy="0"/>
          </a:xfrm>
          <a:prstGeom prst="line">
            <a:avLst/>
          </a:prstGeom>
          <a:ln w="19050">
            <a:solidFill>
              <a:srgbClr val="374A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6084606" y="572567"/>
            <a:ext cx="1666430" cy="0"/>
          </a:xfrm>
          <a:prstGeom prst="line">
            <a:avLst/>
          </a:prstGeom>
          <a:ln w="57150">
            <a:solidFill>
              <a:srgbClr val="F288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26" y="183421"/>
            <a:ext cx="1039198" cy="68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2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F1BE1B62-DCDE-462E-8C18-70C08DB01733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/>
          <a:lstStyle/>
          <a:p>
            <a:fld id="{631A189E-1EE5-48E2-A2DF-ACA313D05D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9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fr"/>
          <p:cNvSpPr txBox="1"/>
          <p:nvPr userDrawn="1"/>
        </p:nvSpPr>
        <p:spPr>
          <a:xfrm>
            <a:off x="0" y="65201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tr-TR">
              <a:solidFill>
                <a:schemeClr val="tx1"/>
              </a:solidFill>
            </a:endParaRPr>
          </a:p>
        </p:txBody>
      </p:sp>
      <p:sp>
        <p:nvSpPr>
          <p:cNvPr id="4" name="hr" descr="Kişiye/Departmana Özel | Person/Department-Specific"/>
          <p:cNvSpPr txBox="1"/>
          <p:nvPr userDrawn="1"/>
        </p:nvSpPr>
        <p:spPr>
          <a:xfrm>
            <a:off x="0" y="0"/>
            <a:ext cx="9144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tr-TR" sz="850" b="0" i="0" u="none" baseline="0" smtClean="0">
                <a:solidFill>
                  <a:srgbClr val="FF0000"/>
                </a:solidFill>
                <a:latin typeface="Microsoft Sans Serif" panose="020B0604020202020204" pitchFamily="34" charset="0"/>
              </a:rPr>
              <a:t>Kişiye/Departmana Özel | Person/Department-Specific</a:t>
            </a:r>
            <a:endParaRPr lang="tr-TR" sz="850" b="0" i="0" u="none" baseline="0">
              <a:solidFill>
                <a:srgbClr val="FF0000"/>
              </a:solidFill>
              <a:latin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3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3" r:id="rId5"/>
    <p:sldLayoutId id="2147483666" r:id="rId6"/>
    <p:sldLayoutId id="2147483667" r:id="rId7"/>
    <p:sldLayoutId id="2147483668" r:id="rId8"/>
    <p:sldLayoutId id="21474836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mp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050037" y="2525486"/>
            <a:ext cx="2819709" cy="1428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Bal Arıları Mühendis Oluyor Sosyal Sorumluluk Projesi</a:t>
            </a:r>
            <a:endParaRPr lang="tr-TR" dirty="0"/>
          </a:p>
        </p:txBody>
      </p:sp>
      <p:sp>
        <p:nvSpPr>
          <p:cNvPr id="14" name="Rounded Rectangle 13"/>
          <p:cNvSpPr/>
          <p:nvPr/>
        </p:nvSpPr>
        <p:spPr>
          <a:xfrm>
            <a:off x="1018903" y="2525486"/>
            <a:ext cx="2819709" cy="1428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Bayi / iş ortakları / taşeron firmalara verilen farkındalık eğitimleri</a:t>
            </a:r>
            <a:endParaRPr lang="tr-T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Eşitlik İlkeleri Uygulama Prensipleri</a:t>
            </a:r>
            <a:endParaRPr lang="tr-TR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862909" y="865997"/>
            <a:ext cx="6217575" cy="614966"/>
            <a:chOff x="973443" y="1229932"/>
            <a:chExt cx="6217575" cy="6149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ectangle 10"/>
            <p:cNvSpPr/>
            <p:nvPr/>
          </p:nvSpPr>
          <p:spPr>
            <a:xfrm>
              <a:off x="973443" y="1229932"/>
              <a:ext cx="6217575" cy="6149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973443" y="1229932"/>
              <a:ext cx="6217575" cy="6149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88129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900" kern="1200" dirty="0" smtClean="0"/>
                <a:t>Eşitlik ilkelerimizi paydaşlarımıza yaygınlaştırmak için çabalarız.</a:t>
              </a:r>
              <a:endParaRPr lang="tr-TR" sz="1900" kern="1200" dirty="0"/>
            </a:p>
          </p:txBody>
        </p:sp>
      </p:grpSp>
      <p:sp>
        <p:nvSpPr>
          <p:cNvPr id="10" name="Oval 9"/>
          <p:cNvSpPr/>
          <p:nvPr/>
        </p:nvSpPr>
        <p:spPr>
          <a:xfrm>
            <a:off x="478555" y="789126"/>
            <a:ext cx="768707" cy="76870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670285" y="911869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2</a:t>
            </a:r>
            <a:endParaRPr lang="tr-TR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178" y="1557833"/>
            <a:ext cx="1090439" cy="14876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997" y="1557833"/>
            <a:ext cx="1146964" cy="1319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08" y="744038"/>
            <a:ext cx="7620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8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Eşitlik İlkeleri Uygulama Prensipleri</a:t>
            </a:r>
            <a:endParaRPr lang="tr-TR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844396" y="851973"/>
            <a:ext cx="5986261" cy="614966"/>
            <a:chOff x="1204756" y="2152264"/>
            <a:chExt cx="5986261" cy="6149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Rectangle 8"/>
            <p:cNvSpPr/>
            <p:nvPr/>
          </p:nvSpPr>
          <p:spPr>
            <a:xfrm>
              <a:off x="1204756" y="2152264"/>
              <a:ext cx="5986261" cy="6149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1204756" y="2152264"/>
              <a:ext cx="5986261" cy="6149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88129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900" kern="1200" dirty="0" smtClean="0"/>
                <a:t>Gelişme süreçlerine eşitlik ilkelerini yansıtırız.</a:t>
              </a:r>
              <a:endParaRPr lang="tr-TR" sz="1900" kern="1200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223294" y="775102"/>
            <a:ext cx="768707" cy="76870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97608" y="907323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3</a:t>
            </a: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99" y="3027640"/>
            <a:ext cx="3949352" cy="296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07" y="3027640"/>
            <a:ext cx="4607230" cy="305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826" y="1522289"/>
            <a:ext cx="8113063" cy="123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dirty="0">
                <a:solidFill>
                  <a:srgbClr val="002060"/>
                </a:solidFill>
              </a:rPr>
              <a:t>Kadın ekip liderleri ve yöneticiler için 6 grup Bütünsel Liderlik Eğitim Programı tamamlandı, 85 kadın lider tamamladı. Devamında Kadın Liderler Zirvesi gerçekleştirildi </a:t>
            </a:r>
            <a:r>
              <a:rPr lang="tr-TR" dirty="0" smtClean="0">
                <a:solidFill>
                  <a:srgbClr val="002060"/>
                </a:solidFill>
              </a:rPr>
              <a:t>ve 58 </a:t>
            </a:r>
            <a:r>
              <a:rPr lang="tr-TR" dirty="0">
                <a:solidFill>
                  <a:srgbClr val="002060"/>
                </a:solidFill>
              </a:rPr>
              <a:t>kadın lider katıldı.</a:t>
            </a:r>
          </a:p>
        </p:txBody>
      </p:sp>
    </p:spTree>
    <p:extLst>
      <p:ext uri="{BB962C8B-B14F-4D97-AF65-F5344CB8AC3E}">
        <p14:creationId xmlns:p14="http://schemas.microsoft.com/office/powerpoint/2010/main" val="356530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00848" y="895978"/>
            <a:ext cx="5986261" cy="614966"/>
            <a:chOff x="1204756" y="3074012"/>
            <a:chExt cx="5986261" cy="6149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1204756" y="3074012"/>
              <a:ext cx="5986261" cy="6149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1204756" y="3074012"/>
              <a:ext cx="5986261" cy="6149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88129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900" kern="1200" dirty="0" smtClean="0"/>
                <a:t>Kariyer olanaklarında fırsat eşitliği sunarız.</a:t>
              </a:r>
              <a:endParaRPr lang="tr-TR" sz="1900" kern="1200" dirty="0"/>
            </a:p>
          </p:txBody>
        </p:sp>
      </p:grpSp>
      <p:sp>
        <p:nvSpPr>
          <p:cNvPr id="4" name="Oval 3"/>
          <p:cNvSpPr/>
          <p:nvPr/>
        </p:nvSpPr>
        <p:spPr>
          <a:xfrm>
            <a:off x="406170" y="850086"/>
            <a:ext cx="768707" cy="76870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tr-T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Eşitlik İlkeleri Uygulama Prensipleri</a:t>
            </a:r>
            <a:endParaRPr lang="tr-T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2100" y="972829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4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099" y="1741536"/>
            <a:ext cx="8625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solidFill>
                  <a:srgbClr val="002060"/>
                </a:solidFill>
              </a:rPr>
              <a:t>PWC’nin</a:t>
            </a:r>
            <a:r>
              <a:rPr lang="tr-TR" dirty="0">
                <a:solidFill>
                  <a:srgbClr val="002060"/>
                </a:solidFill>
              </a:rPr>
              <a:t> araştırmasına göre katılımcıların arasından ileride kendilerini üst düzey yönetici olarak görmeyen kadınlar daha çok kurumların politikalarını ve kariyer olanaklarını sebep olarak ilk sıraya koyuyor</a:t>
            </a:r>
            <a:r>
              <a:rPr lang="tr-TR" dirty="0" smtClean="0">
                <a:solidFill>
                  <a:srgbClr val="002060"/>
                </a:solidFill>
              </a:rPr>
              <a:t>.</a:t>
            </a:r>
            <a:endParaRPr lang="tr-TR" dirty="0" smtClean="0"/>
          </a:p>
          <a:p>
            <a:endParaRPr lang="tr-TR" dirty="0" smtClean="0"/>
          </a:p>
        </p:txBody>
      </p:sp>
      <p:sp>
        <p:nvSpPr>
          <p:cNvPr id="10" name="Oval 9"/>
          <p:cNvSpPr/>
          <p:nvPr/>
        </p:nvSpPr>
        <p:spPr>
          <a:xfrm>
            <a:off x="6596179" y="4003281"/>
            <a:ext cx="2104522" cy="196481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Terfilerde kadın oranı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2495469" y="4003281"/>
            <a:ext cx="2118611" cy="187682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Yedekleme süreçleri: </a:t>
            </a:r>
          </a:p>
          <a:p>
            <a:pPr algn="ctr"/>
            <a:r>
              <a:rPr lang="tr-TR" dirty="0"/>
              <a:t>Her pozisyon için kadın aday sorgulaması</a:t>
            </a:r>
          </a:p>
        </p:txBody>
      </p:sp>
      <p:sp>
        <p:nvSpPr>
          <p:cNvPr id="12" name="Oval 11"/>
          <p:cNvSpPr/>
          <p:nvPr/>
        </p:nvSpPr>
        <p:spPr>
          <a:xfrm>
            <a:off x="4614080" y="2547932"/>
            <a:ext cx="2173029" cy="202406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Liderlik eğitimlerinde kadın oranı</a:t>
            </a:r>
            <a:endParaRPr lang="tr-TR" dirty="0"/>
          </a:p>
        </p:txBody>
      </p:sp>
      <p:sp>
        <p:nvSpPr>
          <p:cNvPr id="13" name="Oval 12"/>
          <p:cNvSpPr/>
          <p:nvPr/>
        </p:nvSpPr>
        <p:spPr>
          <a:xfrm>
            <a:off x="581877" y="2664544"/>
            <a:ext cx="2118611" cy="190745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Teknik eğitimlerde kadın oranı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38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28734" y="782768"/>
            <a:ext cx="6217575" cy="614966"/>
            <a:chOff x="973443" y="3996344"/>
            <a:chExt cx="6217575" cy="6149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973443" y="3996344"/>
              <a:ext cx="6217575" cy="6149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73443" y="3996344"/>
              <a:ext cx="6217575" cy="6149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8129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900" kern="1200" dirty="0" smtClean="0"/>
                <a:t>Ücret ve yan haklar yönetiminde eşit davranırız.</a:t>
              </a:r>
              <a:endParaRPr lang="tr-TR" sz="1900" kern="1200" dirty="0"/>
            </a:p>
          </p:txBody>
        </p:sp>
      </p:grpSp>
      <p:sp>
        <p:nvSpPr>
          <p:cNvPr id="4" name="Oval 3"/>
          <p:cNvSpPr/>
          <p:nvPr/>
        </p:nvSpPr>
        <p:spPr>
          <a:xfrm>
            <a:off x="334056" y="736876"/>
            <a:ext cx="768707" cy="76870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tr-T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Eşitlik İlkeleri Uygulama Prensipleri</a:t>
            </a:r>
            <a:endParaRPr lang="tr-T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9986" y="857096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205099" y="1737155"/>
            <a:ext cx="79552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002060"/>
                </a:solidFill>
              </a:rPr>
              <a:t>Uluslararası Çalışma Örgütü’nün (ILO), son yayımladığı Küresel Ücretler Raporu’na göre, dünyadaki </a:t>
            </a:r>
            <a:r>
              <a:rPr lang="tr-TR" sz="1600" dirty="0" smtClean="0">
                <a:solidFill>
                  <a:srgbClr val="002060"/>
                </a:solidFill>
              </a:rPr>
              <a:t>kadınlar </a:t>
            </a:r>
            <a:r>
              <a:rPr lang="tr-TR" sz="1600" dirty="0">
                <a:solidFill>
                  <a:srgbClr val="002060"/>
                </a:solidFill>
              </a:rPr>
              <a:t>erkeklere göre yüzde 20 az daha kazanıyor.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099" y="2553502"/>
            <a:ext cx="6152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002060"/>
                </a:solidFill>
              </a:rPr>
              <a:t>Türkiye’de erkekler yüzde 9.3 daha fazla kazanıyor.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2056"/>
            <a:ext cx="9144000" cy="21538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2279" y="5415977"/>
            <a:ext cx="7803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2060"/>
                </a:solidFill>
              </a:rPr>
              <a:t>Ford Otosan’da eşit işe eşit ücret politikası uygulanmaktadır.</a:t>
            </a:r>
          </a:p>
        </p:txBody>
      </p:sp>
    </p:spTree>
    <p:extLst>
      <p:ext uri="{BB962C8B-B14F-4D97-AF65-F5344CB8AC3E}">
        <p14:creationId xmlns:p14="http://schemas.microsoft.com/office/powerpoint/2010/main" val="18882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2145" y="2308730"/>
            <a:ext cx="743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2060"/>
                </a:solidFill>
              </a:rPr>
              <a:t>Sosyal Medya Gönderileri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45774" y="800185"/>
            <a:ext cx="6723426" cy="614966"/>
            <a:chOff x="467591" y="4918677"/>
            <a:chExt cx="6723426" cy="6149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467591" y="4918677"/>
              <a:ext cx="6723426" cy="6149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67591" y="4918677"/>
              <a:ext cx="6723426" cy="6149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88129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900" kern="1200" dirty="0" smtClean="0"/>
                <a:t>Çalışma koşullarında insan odaklı yaklaşımlar sergileriz.</a:t>
              </a:r>
              <a:endParaRPr lang="tr-TR" sz="1900" kern="1200" dirty="0"/>
            </a:p>
          </p:txBody>
        </p:sp>
      </p:grpSp>
      <p:sp>
        <p:nvSpPr>
          <p:cNvPr id="4" name="Oval 3"/>
          <p:cNvSpPr/>
          <p:nvPr/>
        </p:nvSpPr>
        <p:spPr>
          <a:xfrm>
            <a:off x="351096" y="754293"/>
            <a:ext cx="768707" cy="76870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tr-T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Eşitlik İlkeleri Uygulama Prensipleri</a:t>
            </a:r>
            <a:endParaRPr lang="tr-T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9986" y="857096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1096" y="1773094"/>
            <a:ext cx="743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2060"/>
                </a:solidFill>
              </a:rPr>
              <a:t>İç İletişim </a:t>
            </a:r>
            <a:r>
              <a:rPr lang="tr-TR" sz="1600" dirty="0" smtClean="0">
                <a:solidFill>
                  <a:srgbClr val="002060"/>
                </a:solidFill>
              </a:rPr>
              <a:t>Çalışmaları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42" y="864681"/>
            <a:ext cx="9144000" cy="43360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45" y="456286"/>
            <a:ext cx="8458200" cy="564832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73" y="598564"/>
            <a:ext cx="7481455" cy="525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807" y="459824"/>
            <a:ext cx="4446590" cy="572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fae1888-246b-41d1-b7ab-53ac2e55e14a@f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32" y="459824"/>
            <a:ext cx="4073031" cy="604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be67e905-081e-47c3-8574-76d9627e79ff@for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400" y="140259"/>
            <a:ext cx="4310760" cy="636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de63eaf3-d602-4e69-94a2-9dbc786ad116@for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201" y="141374"/>
            <a:ext cx="4297505" cy="616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162" y="1204912"/>
            <a:ext cx="8829675" cy="4448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7162" y="590550"/>
            <a:ext cx="8829675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56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Eşitlik İlkeleri Uygulama Prensipleri</a:t>
            </a:r>
            <a:endParaRPr lang="tr-TR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8" y="1091051"/>
            <a:ext cx="8712145" cy="447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8" y="1430060"/>
            <a:ext cx="7960824" cy="413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262" y="1038905"/>
            <a:ext cx="7343775" cy="4581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2817" y="5738629"/>
            <a:ext cx="83046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Tahoma" panose="020B0604030504040204" pitchFamily="34" charset="0"/>
              </a:rPr>
              <a:t>Kadın Girişimcileri Derneği (KAGİDER) tarafından verilen Fırsat Eşitliği Modeli (FEM) Sertifikasını almaya hak kazanan ilk otomotiv şirketi olduk.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66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8045" y="94652"/>
            <a:ext cx="6416823" cy="3937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374A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Eşitlik İlkeleri Uygulama Prensipleri</a:t>
            </a:r>
            <a:endParaRPr lang="tr-TR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1449992"/>
              </p:ext>
            </p:extLst>
          </p:nvPr>
        </p:nvGraphicFramePr>
        <p:xfrm>
          <a:off x="667531" y="1001946"/>
          <a:ext cx="7473699" cy="464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91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099" y="1352014"/>
            <a:ext cx="893890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371600" lvl="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Halihazırda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çalışan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yeni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işe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giren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tüm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kadın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saha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çalışanlarımıza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yönelik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olarak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“Kadın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Çalıştayları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”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düzenlenmektedir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 </a:t>
            </a:r>
            <a:endParaRPr lang="tr-TR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371600" lvl="0" algn="just">
              <a:spcBef>
                <a:spcPts val="500"/>
              </a:spcBef>
              <a:spcAft>
                <a:spcPts val="500"/>
              </a:spcAft>
            </a:pPr>
            <a:endParaRPr lang="tr-TR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1371600" lvl="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Çalıştay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dökümanlarında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Türkiye’den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Dünya’dan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kadınların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mevcut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statülerini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yansıtan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oranlara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yer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verilmektedir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tr-TR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371600" lvl="0" algn="just">
              <a:spcBef>
                <a:spcPts val="500"/>
              </a:spcBef>
              <a:spcAft>
                <a:spcPts val="500"/>
              </a:spcAft>
            </a:pPr>
            <a:endParaRPr lang="tr-TR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1371600" lvl="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Çalışan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kadınların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hem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özel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yaşantısında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hem de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iş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hayatında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karşılaşabileceği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sorunlar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çözüm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yolları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hikayeler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karikatürlerle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beslenerek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tartışılmaktadır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tr-TR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371600" lvl="0" algn="just">
              <a:spcBef>
                <a:spcPts val="500"/>
              </a:spcBef>
              <a:spcAft>
                <a:spcPts val="500"/>
              </a:spcAft>
            </a:pPr>
            <a:endParaRPr lang="tr-TR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1371600" lvl="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Kadın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saha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çalışanlarımız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çoğaldıkça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çalıştaylara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devam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edilmekte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her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kadın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çalışana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ulaşılması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sağlanmaktadır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Eşitlik İlkeleri Uygulama Prensipleri</a:t>
            </a:r>
            <a:endParaRPr lang="tr-TR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099" y="731241"/>
            <a:ext cx="6416823" cy="3937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374A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dirty="0" smtClean="0"/>
              <a:t>Kadın Çalıştayları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3286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14468"/>
            <a:ext cx="1150040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2286000" lvl="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Kadın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çalıştaylarının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sonunda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alınan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çıktılardan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birisi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de;</a:t>
            </a:r>
            <a:r>
              <a:rPr lang="tr-TR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ilk</a:t>
            </a:r>
            <a:r>
              <a:rPr lang="tr-TR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seviye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yönetici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(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Çalışma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Grubu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Lideri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)  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olarak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atanmasının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zorluğu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idi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tr-TR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2286000" lvl="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Çalışma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Grubu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Lideri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sayısının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artırılması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gerekliliği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ortaya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çıkmıştır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Bu durum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ciddiyetle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ele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alınarak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kadın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çalışanlarımız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göreve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özendirilmiş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sayıları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artmıştır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2286000" lvl="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 durum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halihazırda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operator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olarak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çalışan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kadın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arkadaşlarımızı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da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özendirmiştir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828800" algn="just">
              <a:spcBef>
                <a:spcPts val="500"/>
              </a:spcBef>
              <a:spcAft>
                <a:spcPts val="500"/>
              </a:spcAft>
            </a:pP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099" y="73383"/>
            <a:ext cx="6416823" cy="3937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374A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/>
              <a:t>Eşitlik İlkeleri Uygulama Prensipleri</a:t>
            </a:r>
            <a:endParaRPr lang="tr-TR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099" y="731241"/>
            <a:ext cx="6416823" cy="3937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374A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dirty="0" smtClean="0"/>
              <a:t>Kadın Çalıştayları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3646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099" y="1124972"/>
            <a:ext cx="8825345" cy="411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14400" lvl="0">
              <a:spcBef>
                <a:spcPts val="500"/>
              </a:spcBef>
              <a:spcAft>
                <a:spcPts val="500"/>
              </a:spcAft>
            </a:pPr>
            <a:endParaRPr lang="tr-TR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914400" lvl="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tr-TR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Şirketimizde, </a:t>
            </a: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haftada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tam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gün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Çocuk-Aile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Terapisi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Poliklinik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hizmeti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verilmektedir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tr-TR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914400" lvl="0">
              <a:spcBef>
                <a:spcPts val="500"/>
              </a:spcBef>
              <a:spcAft>
                <a:spcPts val="500"/>
              </a:spcAft>
            </a:pPr>
            <a:endParaRPr lang="tr-TR" sz="20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914400" lvl="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hizmetler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kapsamında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tüm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kadın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çalışanlarımız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kendilerini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ailelerini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ilgilendiren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psikolojik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konularda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ücretsiz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olarak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destek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alabilmektedirler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tr-TR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914400" lvl="0">
              <a:spcBef>
                <a:spcPts val="500"/>
              </a:spcBef>
              <a:spcAft>
                <a:spcPts val="500"/>
              </a:spcAft>
            </a:pP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tr-TR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914400" lvl="0" indent="-285750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20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Diyet</a:t>
            </a:r>
            <a:r>
              <a:rPr lang="en-US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Polikliniğimiz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Fizik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Tedavi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Ünitemiz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aracılığıyla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da hem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beden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kitle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indekslerine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hem de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kas-iskelet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sistemlerine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ilişkin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sorunlarına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yönelik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ücretsiz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destek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alabilmektedirler</a:t>
            </a:r>
            <a:r>
              <a:rPr lang="en-US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Eşitlik İlkeleri Uygulama Prensipleri</a:t>
            </a:r>
            <a:endParaRPr lang="tr-TR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099" y="731241"/>
            <a:ext cx="6416823" cy="3937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374A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dirty="0" smtClean="0"/>
              <a:t>Poliklinik Hizmetleri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1395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3050958"/>
            <a:ext cx="7772400" cy="1315745"/>
          </a:xfrm>
        </p:spPr>
        <p:txBody>
          <a:bodyPr/>
          <a:lstStyle/>
          <a:p>
            <a:r>
              <a:rPr lang="tr-TR" sz="3000" b="1" dirty="0" smtClean="0">
                <a:solidFill>
                  <a:srgbClr val="002060"/>
                </a:solidFill>
                <a:latin typeface="+mn-lt"/>
              </a:rPr>
              <a:t>Dünya’da Cinsiyet Eşitliği Üzerine</a:t>
            </a:r>
            <a:r>
              <a:rPr lang="tr-TR" sz="3000" dirty="0">
                <a:solidFill>
                  <a:srgbClr val="002060"/>
                </a:solidFill>
                <a:latin typeface="+mn-lt"/>
              </a:rPr>
              <a:t/>
            </a:r>
            <a:br>
              <a:rPr lang="tr-TR" sz="3000" dirty="0">
                <a:solidFill>
                  <a:srgbClr val="002060"/>
                </a:solidFill>
                <a:latin typeface="+mn-lt"/>
              </a:rPr>
            </a:br>
            <a:endParaRPr lang="tr-TR" sz="3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3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Eşitlik İlkeleri Uygulama Prensipleri</a:t>
            </a:r>
          </a:p>
        </p:txBody>
      </p:sp>
      <p:sp>
        <p:nvSpPr>
          <p:cNvPr id="4" name="Rectangle 3"/>
          <p:cNvSpPr/>
          <p:nvPr/>
        </p:nvSpPr>
        <p:spPr>
          <a:xfrm>
            <a:off x="205099" y="1345914"/>
            <a:ext cx="8786501" cy="433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371600" lvl="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Gebe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çalışanlarımız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için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özel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bir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program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devreye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alınmştır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tr-TR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371600" lvl="0" algn="just">
              <a:spcBef>
                <a:spcPts val="500"/>
              </a:spcBef>
              <a:spcAft>
                <a:spcPts val="500"/>
              </a:spcAft>
            </a:pPr>
            <a:r>
              <a:rPr lang="tr-T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Kadın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saha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çalışanlarımız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gebeliklerini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bildirdikleri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andan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itibaren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gerekli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eğitimleri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aldıktan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sonra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işyeri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hekimleri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tarafından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gebe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çalışabilir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onayı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verilen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proseslerde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gebeliklerinin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3.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Trimestırına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kadar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çalışmaya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devam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etmektedirler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tr-TR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371600" lvl="0" algn="just">
              <a:spcBef>
                <a:spcPts val="500"/>
              </a:spcBef>
              <a:spcAft>
                <a:spcPts val="500"/>
              </a:spcAft>
            </a:pPr>
            <a:endParaRPr lang="tr-TR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1371600" lvl="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ebelik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süreçlerini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sosyal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açıdan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da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desteklemek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amacıyla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haftada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iki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yarım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gün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eğitmenler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eşliğinde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hamile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yogası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el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sanatları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çocuk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gelişim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konularında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eğitimlere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katılmaktadırlar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tr-TR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1371600" lvl="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endParaRPr lang="tr-TR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1371600" lvl="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ebe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çalışanlarımıza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beslenmelerini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desteklemek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amacıyla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hergün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süt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meyveden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oluşan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öğün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desteği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yapılmakta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çalışma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ortamında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ergonomic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olarak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rahat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edebilmeleri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için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hamile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iş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kıyafeti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yaptırılmaktadır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099" y="728191"/>
            <a:ext cx="6416823" cy="3937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374A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dirty="0" smtClean="0"/>
              <a:t>Anne Adaylarımız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36110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Eşitlik İlkeleri Uygulama Prensipleri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099" y="731241"/>
            <a:ext cx="6416823" cy="39373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rgbClr val="374A7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1800" dirty="0" smtClean="0"/>
              <a:t>Sosyal Faydalar &amp; Sosyal  Sorumluluğumuz</a:t>
            </a:r>
            <a:endParaRPr lang="tr-TR" sz="1800" dirty="0"/>
          </a:p>
        </p:txBody>
      </p:sp>
      <p:sp>
        <p:nvSpPr>
          <p:cNvPr id="7" name="Rectangle 6"/>
          <p:cNvSpPr/>
          <p:nvPr/>
        </p:nvSpPr>
        <p:spPr>
          <a:xfrm>
            <a:off x="357499" y="1612297"/>
            <a:ext cx="8786501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1371600" lvl="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üm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annelere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okulların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açıldığı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ilk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gün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karne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günü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ücretli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izin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verilmektedir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1371600" lvl="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Kadın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çalışanların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talepleri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doğrultusunda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eşlerinin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de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şirketimizde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çalışması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durumunda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eşleriyle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benzer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/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farklı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vardiyalarda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çalışmaları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için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gereken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düzenleme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yapılmaktadır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1371600" lvl="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8 Mart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Dünya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Kadınlar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Günü</a:t>
            </a:r>
            <a:r>
              <a:rPr lang="tr-TR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coşkuyla kutlanmakta ve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küçük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hediyeler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takdim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edilmektedir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tr-TR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371600" lvl="0" algn="just">
              <a:spcBef>
                <a:spcPts val="500"/>
              </a:spcBef>
              <a:spcAft>
                <a:spcPts val="5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1371600" lvl="0" indent="-285750" algn="just"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Hediye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seçimi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yapılırken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;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ihtiyaç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sahibi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 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kadın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üretimcilerin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desteklenmesi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amacıyla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Mor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Çatı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yerel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yardım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kuruluşları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gibi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kurumlarda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çalışan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kadınlar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tarafından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el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emeği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ile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yapılan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hediyelerin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alınmasına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dikkat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edilmektedir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92812"/>
            <a:ext cx="4357688" cy="4386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500" y="1219152"/>
            <a:ext cx="5016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FORD OTOSAN İLE GELECEK SENİN !</a:t>
            </a:r>
            <a:endParaRPr lang="tr-TR" sz="1500" dirty="0"/>
          </a:p>
        </p:txBody>
      </p:sp>
    </p:spTree>
    <p:extLst>
      <p:ext uri="{BB962C8B-B14F-4D97-AF65-F5344CB8AC3E}">
        <p14:creationId xmlns:p14="http://schemas.microsoft.com/office/powerpoint/2010/main" val="333848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05097" y="3267871"/>
            <a:ext cx="85158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374A76"/>
                </a:solidFill>
              </a:rPr>
              <a:t>Dünya Ekonomik Forumu, 2006’dan beri cinsiyet ayrımcılığının yüzde 3.6 azaldığını belirtti. Fakat 2018’de sadece yüzde 0.03 ilerleme yaşandığını işaret eden forum, bunun “aşırı derecede az” olduğunu açıkladı.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Dünya’da Eşitlik</a:t>
            </a:r>
            <a:endParaRPr lang="tr-TR" b="1" dirty="0"/>
          </a:p>
        </p:txBody>
      </p:sp>
      <p:sp>
        <p:nvSpPr>
          <p:cNvPr id="4" name="Rectangle 3"/>
          <p:cNvSpPr/>
          <p:nvPr/>
        </p:nvSpPr>
        <p:spPr>
          <a:xfrm>
            <a:off x="205098" y="943660"/>
            <a:ext cx="8416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solidFill>
                  <a:srgbClr val="374A76"/>
                </a:solidFill>
                <a:latin typeface="+mj-lt"/>
                <a:ea typeface="+mj-ea"/>
                <a:cs typeface="+mj-cs"/>
              </a:rPr>
              <a:t>Dünya Ekonomik Forumu’nun 2018 Cinsiyet Eşitliği </a:t>
            </a:r>
            <a:r>
              <a:rPr lang="tr-TR" sz="1600" dirty="0" smtClean="0">
                <a:solidFill>
                  <a:srgbClr val="374A76"/>
                </a:solidFill>
                <a:latin typeface="+mj-lt"/>
                <a:ea typeface="+mj-ea"/>
                <a:cs typeface="+mj-cs"/>
              </a:rPr>
              <a:t>Raporu’na göre </a:t>
            </a:r>
            <a:r>
              <a:rPr lang="tr-TR" sz="1600" dirty="0">
                <a:solidFill>
                  <a:srgbClr val="374A76"/>
                </a:solidFill>
                <a:latin typeface="+mj-lt"/>
                <a:ea typeface="+mj-ea"/>
                <a:cs typeface="+mj-cs"/>
              </a:rPr>
              <a:t>Türkiye, kadın-erkek eşitliği konusunda 149 ülke arasında 130. sırada yer alıyor. İzlanda, Norveç ve İsveç </a:t>
            </a:r>
            <a:r>
              <a:rPr lang="tr-TR" sz="1600" dirty="0" smtClean="0">
                <a:solidFill>
                  <a:srgbClr val="374A76"/>
                </a:solidFill>
                <a:latin typeface="+mj-lt"/>
                <a:ea typeface="+mj-ea"/>
                <a:cs typeface="+mj-cs"/>
              </a:rPr>
              <a:t>listenin başındaki ülkelerdir.</a:t>
            </a:r>
          </a:p>
          <a:p>
            <a:endParaRPr lang="tr-TR" sz="1600" dirty="0">
              <a:solidFill>
                <a:srgbClr val="374A76"/>
              </a:solidFill>
              <a:latin typeface="+mj-lt"/>
              <a:ea typeface="+mj-ea"/>
              <a:cs typeface="+mj-cs"/>
            </a:endParaRPr>
          </a:p>
          <a:p>
            <a:r>
              <a:rPr lang="tr-TR" sz="1600" dirty="0" smtClean="0">
                <a:solidFill>
                  <a:srgbClr val="374A76"/>
                </a:solidFill>
                <a:latin typeface="+mj-lt"/>
                <a:ea typeface="+mj-ea"/>
                <a:cs typeface="+mj-cs"/>
              </a:rPr>
              <a:t>2017 yılında Türkiye 131. sırada yer alıyordu.</a:t>
            </a:r>
          </a:p>
          <a:p>
            <a:endParaRPr lang="tr-TR" sz="1600" dirty="0">
              <a:solidFill>
                <a:srgbClr val="374A7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5894"/>
            <a:ext cx="1620202" cy="15585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098" y="2513320"/>
            <a:ext cx="8721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solidFill>
                  <a:srgbClr val="374A76"/>
                </a:solidFill>
              </a:rPr>
              <a:t>Rapora göre kadınların erkeklerle eşit haklara sahip olması için 108 yıl, erkeklerle eşit ücrete sahip olması için ise 202 yıl geçmesi gerekiyor</a:t>
            </a:r>
            <a:r>
              <a:rPr lang="tr-TR" dirty="0" smtClean="0">
                <a:solidFill>
                  <a:srgbClr val="374A76"/>
                </a:solidFill>
              </a:rPr>
              <a:t>.</a:t>
            </a:r>
            <a:endParaRPr lang="tr-TR" dirty="0">
              <a:solidFill>
                <a:srgbClr val="374A76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650255" y="504199"/>
            <a:ext cx="5625635" cy="521344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3800" dirty="0" smtClean="0"/>
              <a:t>130</a:t>
            </a:r>
            <a:endParaRPr lang="tr-TR" sz="13800" dirty="0"/>
          </a:p>
        </p:txBody>
      </p:sp>
      <p:sp>
        <p:nvSpPr>
          <p:cNvPr id="8" name="Oval 7"/>
          <p:cNvSpPr/>
          <p:nvPr/>
        </p:nvSpPr>
        <p:spPr>
          <a:xfrm>
            <a:off x="1650255" y="504199"/>
            <a:ext cx="5691116" cy="552734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8000" dirty="0" smtClean="0"/>
              <a:t>108</a:t>
            </a:r>
          </a:p>
          <a:p>
            <a:pPr algn="ctr"/>
            <a:r>
              <a:rPr lang="tr-TR" sz="8000" dirty="0" smtClean="0"/>
              <a:t>202</a:t>
            </a:r>
            <a:endParaRPr lang="tr-TR" sz="8000" dirty="0"/>
          </a:p>
        </p:txBody>
      </p:sp>
      <p:sp>
        <p:nvSpPr>
          <p:cNvPr id="10" name="Oval 9"/>
          <p:cNvSpPr/>
          <p:nvPr/>
        </p:nvSpPr>
        <p:spPr>
          <a:xfrm>
            <a:off x="1650255" y="248304"/>
            <a:ext cx="5923128" cy="6039134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1500" dirty="0" smtClean="0"/>
              <a:t>0,03</a:t>
            </a:r>
            <a:endParaRPr lang="tr-TR" sz="11500" dirty="0"/>
          </a:p>
        </p:txBody>
      </p:sp>
      <p:sp>
        <p:nvSpPr>
          <p:cNvPr id="6" name="Rounded Rectangle 5"/>
          <p:cNvSpPr/>
          <p:nvPr/>
        </p:nvSpPr>
        <p:spPr>
          <a:xfrm>
            <a:off x="396104" y="962927"/>
            <a:ext cx="8133806" cy="47635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u="sng" dirty="0">
                <a:solidFill>
                  <a:srgbClr val="374A76"/>
                </a:solidFill>
              </a:rPr>
              <a:t>Türkiye’nin Başlıklara Göre Sıralaması;</a:t>
            </a:r>
          </a:p>
          <a:p>
            <a:endParaRPr lang="tr-TR" dirty="0">
              <a:solidFill>
                <a:srgbClr val="374A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374A76"/>
                </a:solidFill>
              </a:rPr>
              <a:t>Genel Ortalama : </a:t>
            </a:r>
            <a:r>
              <a:rPr lang="tr-TR" b="1" dirty="0">
                <a:solidFill>
                  <a:srgbClr val="374A76"/>
                </a:solidFill>
              </a:rPr>
              <a:t>130.</a:t>
            </a:r>
            <a:r>
              <a:rPr lang="tr-TR" dirty="0">
                <a:solidFill>
                  <a:srgbClr val="374A76"/>
                </a:solidFill>
              </a:rPr>
              <a:t> Sırada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rgbClr val="374A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374A76"/>
                </a:solidFill>
              </a:rPr>
              <a:t>Ekonomik Katılım ve Fırsat Eşitliği : </a:t>
            </a:r>
            <a:r>
              <a:rPr lang="tr-TR" b="1" dirty="0">
                <a:solidFill>
                  <a:srgbClr val="374A76"/>
                </a:solidFill>
              </a:rPr>
              <a:t>131.</a:t>
            </a:r>
            <a:r>
              <a:rPr lang="tr-TR" dirty="0">
                <a:solidFill>
                  <a:srgbClr val="374A76"/>
                </a:solidFill>
              </a:rPr>
              <a:t> </a:t>
            </a:r>
            <a:r>
              <a:rPr lang="tr-TR" dirty="0" smtClean="0">
                <a:solidFill>
                  <a:srgbClr val="374A76"/>
                </a:solidFill>
              </a:rPr>
              <a:t>Sırada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rgbClr val="374A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374A76"/>
                </a:solidFill>
              </a:rPr>
              <a:t>Eğitim Fırsatı : </a:t>
            </a:r>
            <a:r>
              <a:rPr lang="tr-TR" b="1" dirty="0">
                <a:solidFill>
                  <a:srgbClr val="374A76"/>
                </a:solidFill>
              </a:rPr>
              <a:t>106.</a:t>
            </a:r>
            <a:r>
              <a:rPr lang="tr-TR" dirty="0">
                <a:solidFill>
                  <a:srgbClr val="374A76"/>
                </a:solidFill>
              </a:rPr>
              <a:t> </a:t>
            </a:r>
            <a:r>
              <a:rPr lang="tr-TR" dirty="0" smtClean="0">
                <a:solidFill>
                  <a:srgbClr val="374A76"/>
                </a:solidFill>
              </a:rPr>
              <a:t>Sırada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rgbClr val="374A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374A76"/>
                </a:solidFill>
              </a:rPr>
              <a:t>Sağlık ve Yaşam Fırsatları : </a:t>
            </a:r>
            <a:r>
              <a:rPr lang="tr-TR" b="1" dirty="0">
                <a:solidFill>
                  <a:srgbClr val="374A76"/>
                </a:solidFill>
              </a:rPr>
              <a:t>67. </a:t>
            </a:r>
            <a:r>
              <a:rPr lang="tr-TR" dirty="0" smtClean="0">
                <a:solidFill>
                  <a:srgbClr val="374A76"/>
                </a:solidFill>
              </a:rPr>
              <a:t>Sırada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rgbClr val="374A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374A76"/>
                </a:solidFill>
              </a:rPr>
              <a:t>Siyasi Güçlenme: </a:t>
            </a:r>
            <a:r>
              <a:rPr lang="tr-TR" b="1" dirty="0">
                <a:solidFill>
                  <a:srgbClr val="374A76"/>
                </a:solidFill>
              </a:rPr>
              <a:t>113. </a:t>
            </a:r>
            <a:r>
              <a:rPr lang="tr-TR" dirty="0">
                <a:solidFill>
                  <a:srgbClr val="374A76"/>
                </a:solidFill>
              </a:rPr>
              <a:t>Sırada </a:t>
            </a:r>
            <a:endParaRPr lang="tr-TR" dirty="0" smtClean="0">
              <a:solidFill>
                <a:srgbClr val="374A7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rgbClr val="374A76"/>
              </a:solidFill>
            </a:endParaRPr>
          </a:p>
        </p:txBody>
      </p:sp>
      <p:pic>
        <p:nvPicPr>
          <p:cNvPr id="3078" name="Picture 6" descr="Ä°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732" y="3744957"/>
            <a:ext cx="598758" cy="59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82" y="2621540"/>
            <a:ext cx="603553" cy="60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99" y="3195475"/>
            <a:ext cx="603553" cy="60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Ä°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21" y="4339088"/>
            <a:ext cx="603553" cy="60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69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4" grpId="0"/>
      <p:bldP spid="4" grpId="1"/>
      <p:bldP spid="7" grpId="0"/>
      <p:bldP spid="7" grpId="1"/>
      <p:bldP spid="3" grpId="0" animBg="1"/>
      <p:bldP spid="3" grpId="1" animBg="1"/>
      <p:bldP spid="8" grpId="0" animBg="1"/>
      <p:bldP spid="8" grpId="1" animBg="1"/>
      <p:bldP spid="10" grpId="0" animBg="1"/>
      <p:bldP spid="10" grpId="1" animBg="1"/>
      <p:bldP spid="10" grpId="2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Cinsiyet Eşitliği Üzerine</a:t>
            </a:r>
            <a:endParaRPr lang="tr-TR" dirty="0"/>
          </a:p>
        </p:txBody>
      </p:sp>
      <p:sp>
        <p:nvSpPr>
          <p:cNvPr id="4" name="TextBox 3"/>
          <p:cNvSpPr txBox="1"/>
          <p:nvPr/>
        </p:nvSpPr>
        <p:spPr>
          <a:xfrm>
            <a:off x="313205" y="1084521"/>
            <a:ext cx="85804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Şirketler Cinsiyet Eşitliği alanında anlamlı iyileştirmeler yapabilmak için;</a:t>
            </a:r>
          </a:p>
          <a:p>
            <a:r>
              <a:rPr lang="tr-TR" b="1" dirty="0">
                <a:solidFill>
                  <a:srgbClr val="002060"/>
                </a:solidFill>
              </a:rPr>
              <a:t>o</a:t>
            </a:r>
            <a:r>
              <a:rPr lang="tr-TR" b="1" dirty="0" smtClean="0">
                <a:solidFill>
                  <a:srgbClr val="002060"/>
                </a:solidFill>
              </a:rPr>
              <a:t>rtalamalardan sıyrılıp, en sancılı noktalara odaklanmalılar.</a:t>
            </a:r>
          </a:p>
          <a:p>
            <a:endParaRPr lang="tr-TR" b="1" dirty="0">
              <a:solidFill>
                <a:srgbClr val="002060"/>
              </a:solidFill>
            </a:endParaRP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9 endüstriden, 30.000 çalışanı bulunan 118 Kuzey Amerika şirketi arasında yapılan araştırmaya göre şirketler aşağıdaki 3 maddeden en az 1 tanesinde zorluk yaşıyorlar: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>
              <a:solidFill>
                <a:srgbClr val="00206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Kadın adayların işe çekilmesi ve işe alınması,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Kadın çalışanların orta seviye rollere terfi ettirilmesi,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</a:rPr>
              <a:t>Kadın yöneticilerin üst yönetim rollerine gelmesi,</a:t>
            </a:r>
          </a:p>
          <a:p>
            <a:endParaRPr lang="tr-TR" dirty="0">
              <a:solidFill>
                <a:srgbClr val="002060"/>
              </a:solidFill>
            </a:endParaRPr>
          </a:p>
          <a:p>
            <a:endParaRPr lang="tr-TR" dirty="0" smtClean="0">
              <a:solidFill>
                <a:srgbClr val="002060"/>
              </a:solidFill>
            </a:endParaRPr>
          </a:p>
          <a:p>
            <a:r>
              <a:rPr lang="tr-TR" dirty="0" smtClean="0">
                <a:solidFill>
                  <a:srgbClr val="002060"/>
                </a:solidFill>
              </a:rPr>
              <a:t> </a:t>
            </a:r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Cinsiyet Eşitliği Üzerine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8" y="1371600"/>
            <a:ext cx="226695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479" y="1343025"/>
            <a:ext cx="21240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116" y="1343025"/>
            <a:ext cx="21145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41" y="3767581"/>
            <a:ext cx="49434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66" y="4446806"/>
            <a:ext cx="862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tr-TR" sz="1600" b="1" u="sng" dirty="0">
                <a:solidFill>
                  <a:srgbClr val="374A76"/>
                </a:solidFill>
                <a:latin typeface="+mj-lt"/>
                <a:ea typeface="+mj-ea"/>
                <a:cs typeface="+mj-cs"/>
              </a:rPr>
              <a:t>En Az Kadın Oranı</a:t>
            </a:r>
          </a:p>
          <a:p>
            <a:r>
              <a:rPr lang="tr-TR" sz="1600" b="1" dirty="0">
                <a:solidFill>
                  <a:srgbClr val="374A76"/>
                </a:solidFill>
                <a:latin typeface="+mj-lt"/>
                <a:ea typeface="+mj-ea"/>
                <a:cs typeface="+mj-cs"/>
              </a:rPr>
              <a:t>Otomotiv ve endüstriyel imalat sektörleri</a:t>
            </a:r>
          </a:p>
          <a:p>
            <a:endParaRPr lang="tr-TR" sz="1600" dirty="0">
              <a:solidFill>
                <a:srgbClr val="374A76"/>
              </a:solidFill>
              <a:latin typeface="+mj-lt"/>
              <a:ea typeface="+mj-ea"/>
              <a:cs typeface="+mj-cs"/>
            </a:endParaRPr>
          </a:p>
          <a:p>
            <a:pPr indent="-285750">
              <a:buFont typeface="Arial" panose="020B0604020202020204" pitchFamily="34" charset="0"/>
              <a:buChar char="•"/>
            </a:pPr>
            <a:r>
              <a:rPr lang="tr-TR" sz="1600" b="1" u="sng" dirty="0" smtClean="0">
                <a:solidFill>
                  <a:srgbClr val="374A76"/>
                </a:solidFill>
                <a:latin typeface="+mj-lt"/>
                <a:ea typeface="+mj-ea"/>
                <a:cs typeface="+mj-cs"/>
              </a:rPr>
              <a:t>Müdür/Direktör, Ve Üst Düzey Rollerde En Az Kadın Oranı</a:t>
            </a:r>
          </a:p>
          <a:p>
            <a:r>
              <a:rPr lang="tr-TR" sz="1600" b="1" dirty="0" smtClean="0">
                <a:solidFill>
                  <a:srgbClr val="374A76"/>
                </a:solidFill>
                <a:latin typeface="+mj-lt"/>
                <a:ea typeface="+mj-ea"/>
                <a:cs typeface="+mj-cs"/>
              </a:rPr>
              <a:t>Otomotiv </a:t>
            </a:r>
            <a:r>
              <a:rPr lang="tr-TR" sz="1600" b="1" dirty="0">
                <a:solidFill>
                  <a:srgbClr val="374A76"/>
                </a:solidFill>
                <a:latin typeface="+mj-lt"/>
                <a:ea typeface="+mj-ea"/>
                <a:cs typeface="+mj-cs"/>
              </a:rPr>
              <a:t>ve endüstriyel imalat sektörleridir.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9735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ctrTitle"/>
          </p:nvPr>
        </p:nvSpPr>
        <p:spPr>
          <a:xfrm>
            <a:off x="467544" y="3050958"/>
            <a:ext cx="7772400" cy="1315745"/>
          </a:xfrm>
        </p:spPr>
        <p:txBody>
          <a:bodyPr/>
          <a:lstStyle/>
          <a:p>
            <a:r>
              <a:rPr lang="tr-TR" sz="3000" b="1" dirty="0" smtClean="0">
                <a:solidFill>
                  <a:srgbClr val="002060"/>
                </a:solidFill>
                <a:latin typeface="+mn-lt"/>
              </a:rPr>
              <a:t>FORD OTOSAN</a:t>
            </a:r>
            <a:br>
              <a:rPr lang="tr-TR" sz="3000" b="1" dirty="0" smtClean="0">
                <a:solidFill>
                  <a:srgbClr val="002060"/>
                </a:solidFill>
                <a:latin typeface="+mn-lt"/>
              </a:rPr>
            </a:br>
            <a:r>
              <a:rPr lang="tr-TR" sz="30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tr-TR" sz="3000" b="1" dirty="0">
                <a:solidFill>
                  <a:srgbClr val="002060"/>
                </a:solidFill>
                <a:latin typeface="+mn-lt"/>
              </a:rPr>
            </a:br>
            <a:r>
              <a:rPr lang="tr-TR" sz="3000" b="1" dirty="0" smtClean="0">
                <a:solidFill>
                  <a:srgbClr val="002060"/>
                </a:solidFill>
                <a:latin typeface="+mn-lt"/>
              </a:rPr>
              <a:t>İŞ’TE EŞİTLİK UYGULAMALARI</a:t>
            </a:r>
            <a:r>
              <a:rPr lang="tr-TR" sz="3000" dirty="0">
                <a:solidFill>
                  <a:srgbClr val="002060"/>
                </a:solidFill>
                <a:latin typeface="+mn-lt"/>
              </a:rPr>
              <a:t/>
            </a:r>
            <a:br>
              <a:rPr lang="tr-TR" sz="3000" dirty="0">
                <a:solidFill>
                  <a:srgbClr val="002060"/>
                </a:solidFill>
                <a:latin typeface="+mn-lt"/>
              </a:rPr>
            </a:br>
            <a:endParaRPr lang="tr-TR" sz="3000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00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Ford Otosan’da Eşitlik </a:t>
            </a:r>
            <a:endParaRPr lang="tr-TR" b="1" dirty="0"/>
          </a:p>
        </p:txBody>
      </p:sp>
      <p:sp>
        <p:nvSpPr>
          <p:cNvPr id="4" name="Rectangle 3"/>
          <p:cNvSpPr/>
          <p:nvPr/>
        </p:nvSpPr>
        <p:spPr>
          <a:xfrm>
            <a:off x="205099" y="1034221"/>
            <a:ext cx="75331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2060"/>
                </a:solidFill>
              </a:rPr>
              <a:t>Ford Otosan İşte Eşitlik Bildirgesi hazırlandı. </a:t>
            </a:r>
            <a:endParaRPr lang="tr-TR" sz="2000" b="1" dirty="0">
              <a:solidFill>
                <a:srgbClr val="00B050"/>
              </a:solidFill>
              <a:latin typeface="Wingdings" pitchFamily="2" charset="2"/>
            </a:endParaRPr>
          </a:p>
          <a:p>
            <a:endParaRPr lang="tr-TR" sz="2000" b="1" dirty="0">
              <a:solidFill>
                <a:srgbClr val="00B050"/>
              </a:solidFill>
              <a:latin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2060"/>
                </a:solidFill>
              </a:rPr>
              <a:t>Şirket içerisinde iletişimi gerçekleştirildi. </a:t>
            </a:r>
            <a:endParaRPr lang="tr-TR" b="1" dirty="0">
              <a:solidFill>
                <a:srgbClr val="00B050"/>
              </a:solidFill>
              <a:latin typeface="Wingdings" pitchFamily="2" charset="2"/>
            </a:endParaRPr>
          </a:p>
          <a:p>
            <a:endParaRPr lang="tr-TR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rgbClr val="002060"/>
                </a:solidFill>
              </a:rPr>
              <a:t>İşte Eşitlik Bildirgesinin şirket içerisinde daha büyük görsellerle, dikkat çekici olarak yer alması için aksiyonlar alındı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28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Eşitlik İlkeleri Uygulama Prensipleri</a:t>
            </a:r>
            <a:endParaRPr lang="tr-TR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1563798"/>
              </p:ext>
            </p:extLst>
          </p:nvPr>
        </p:nvGraphicFramePr>
        <p:xfrm>
          <a:off x="627798" y="600501"/>
          <a:ext cx="7274256" cy="5841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" y="2692022"/>
            <a:ext cx="1261564" cy="12615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3457" y="963448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1</a:t>
            </a:r>
            <a:endParaRPr lang="tr-TR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98043" y="1849615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2</a:t>
            </a:r>
            <a:endParaRPr lang="tr-TR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627069" y="2799584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393" y="3749553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2072" y="4663016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3457" y="5607357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5484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89453" y="733157"/>
            <a:ext cx="6723426" cy="614966"/>
            <a:chOff x="467591" y="307599"/>
            <a:chExt cx="6723426" cy="61496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Rectangle 4"/>
            <p:cNvSpPr/>
            <p:nvPr/>
          </p:nvSpPr>
          <p:spPr>
            <a:xfrm>
              <a:off x="467591" y="307599"/>
              <a:ext cx="6723426" cy="614966"/>
            </a:xfrm>
            <a:prstGeom prst="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467591" y="307599"/>
              <a:ext cx="6723426" cy="6149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488129" tIns="48260" rIns="48260" bIns="48260" numCol="1" spcCol="1270" anchor="ctr" anchorCtr="0">
              <a:noAutofit/>
            </a:bodyPr>
            <a:lstStyle/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900" kern="1200" dirty="0" smtClean="0"/>
                <a:t>İstihdamda fırsat eşitliği sunarız.</a:t>
              </a:r>
              <a:endParaRPr lang="tr-TR" sz="1900" kern="1200" dirty="0"/>
            </a:p>
          </p:txBody>
        </p:sp>
      </p:grpSp>
      <p:sp>
        <p:nvSpPr>
          <p:cNvPr id="4" name="Oval 3"/>
          <p:cNvSpPr/>
          <p:nvPr/>
        </p:nvSpPr>
        <p:spPr>
          <a:xfrm>
            <a:off x="205099" y="656287"/>
            <a:ext cx="768707" cy="76870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tr-T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Eşitlik İlkeleri Uygulama Prensipleri</a:t>
            </a:r>
            <a:endParaRPr lang="tr-T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8103" y="779030"/>
            <a:ext cx="52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1</a:t>
            </a:r>
            <a:endParaRPr lang="tr-TR" sz="2800" dirty="0"/>
          </a:p>
        </p:txBody>
      </p:sp>
      <p:sp>
        <p:nvSpPr>
          <p:cNvPr id="17" name="Rounded Rectangle 16"/>
          <p:cNvSpPr/>
          <p:nvPr/>
        </p:nvSpPr>
        <p:spPr>
          <a:xfrm>
            <a:off x="4499733" y="2532924"/>
            <a:ext cx="2333897" cy="12627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İşe alımda kadın istihdam hedefimiz %50’dir.</a:t>
            </a:r>
            <a:endParaRPr lang="tr-TR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30396" y="1577081"/>
            <a:ext cx="76621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PWC’nin</a:t>
            </a:r>
            <a:r>
              <a:rPr lang="tr-TR" dirty="0" smtClean="0"/>
              <a:t> yapmış olduğu araştırmaya göre Türkiye’de </a:t>
            </a:r>
            <a:r>
              <a:rPr lang="tr-TR" dirty="0"/>
              <a:t>bir iş başvurusu ya da iş görüşmesi sürecinde ayrımcılığa uğradığını düşünen kadınların oranı erkeklerin oranının iki katından fazla.</a:t>
            </a:r>
          </a:p>
          <a:p>
            <a:endParaRPr lang="tr-TR" dirty="0"/>
          </a:p>
        </p:txBody>
      </p:sp>
      <p:sp>
        <p:nvSpPr>
          <p:cNvPr id="13" name="Rounded Rectangle 12"/>
          <p:cNvSpPr/>
          <p:nvPr/>
        </p:nvSpPr>
        <p:spPr>
          <a:xfrm>
            <a:off x="1214007" y="2532924"/>
            <a:ext cx="2333897" cy="12627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 smtClean="0"/>
              <a:t>İşe alım yapan çalışanlara mülakatta ön yargının öne geçmek için eğitimler verildi.</a:t>
            </a:r>
            <a:endParaRPr lang="tr-TR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460877" y="4264372"/>
            <a:ext cx="2333897" cy="12627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Kız öğrencileri destekleyen staj süreci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60225" y="4264372"/>
            <a:ext cx="2333897" cy="12627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Ayrımcılık ifadelerinden</a:t>
            </a:r>
          </a:p>
          <a:p>
            <a:pPr algn="ctr"/>
            <a:r>
              <a:rPr lang="tr-TR" sz="1600" dirty="0"/>
              <a:t>kaçınılan</a:t>
            </a:r>
          </a:p>
          <a:p>
            <a:pPr algn="ctr"/>
            <a:r>
              <a:rPr lang="tr-TR" sz="1600" dirty="0"/>
              <a:t> iş görüşmeleri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37212" y="4264372"/>
            <a:ext cx="2333897" cy="12627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/>
              <a:t>Fırsat eşitliğini vurgulayan işe alım ilanları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17" y="0"/>
            <a:ext cx="7423432" cy="649224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646189" y="5688190"/>
            <a:ext cx="5391409" cy="9271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748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ord">
      <a:majorFont>
        <a:latin typeface="Ford Antenna Medium"/>
        <a:ea typeface=""/>
        <a:cs typeface=""/>
      </a:majorFont>
      <a:minorFont>
        <a:latin typeface="FordAntenna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769</TotalTime>
  <Words>828</Words>
  <Application>Microsoft Office PowerPoint</Application>
  <PresentationFormat>On-screen Show (4:3)</PresentationFormat>
  <Paragraphs>155</Paragraphs>
  <Slides>22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Ford Antenna Medium</vt:lpstr>
      <vt:lpstr>FordAntenna Light</vt:lpstr>
      <vt:lpstr>Microsoft Sans Serif</vt:lpstr>
      <vt:lpstr>Tahoma</vt:lpstr>
      <vt:lpstr>Wingdings</vt:lpstr>
      <vt:lpstr>Office Theme</vt:lpstr>
      <vt:lpstr>PowerPoint Presentation</vt:lpstr>
      <vt:lpstr>Dünya’da Cinsiyet Eşitliği Üzerine </vt:lpstr>
      <vt:lpstr>Dünya’da Eşitlik</vt:lpstr>
      <vt:lpstr>Cinsiyet Eşitliği Üzerine</vt:lpstr>
      <vt:lpstr>Cinsiyet Eşitliği Üzerine</vt:lpstr>
      <vt:lpstr>FORD OTOSAN  İŞ’TE EŞİTLİK UYGULAMALARI </vt:lpstr>
      <vt:lpstr>Ford Otosan’da Eşitlik </vt:lpstr>
      <vt:lpstr>Eşitlik İlkeleri Uygulama Prensipleri</vt:lpstr>
      <vt:lpstr>Eşitlik İlkeleri Uygulama Prensipleri</vt:lpstr>
      <vt:lpstr>Eşitlik İlkeleri Uygulama Prensipleri</vt:lpstr>
      <vt:lpstr>Eşitlik İlkeleri Uygulama Prensipleri</vt:lpstr>
      <vt:lpstr>Eşitlik İlkeleri Uygulama Prensipleri</vt:lpstr>
      <vt:lpstr>Eşitlik İlkeleri Uygulama Prensipleri</vt:lpstr>
      <vt:lpstr>Eşitlik İlkeleri Uygulama Prensipleri</vt:lpstr>
      <vt:lpstr>Eşitlik İlkeleri Uygulama Prensipleri</vt:lpstr>
      <vt:lpstr>PowerPoint Presentation</vt:lpstr>
      <vt:lpstr>Eşitlik İlkeleri Uygulama Prensipleri</vt:lpstr>
      <vt:lpstr>PowerPoint Presentation</vt:lpstr>
      <vt:lpstr>Eşitlik İlkeleri Uygulama Prensipleri</vt:lpstr>
      <vt:lpstr>Eşitlik İlkeleri Uygulama Prensipleri</vt:lpstr>
      <vt:lpstr>Eşitlik İlkeleri Uygulama Prensipleri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Emre Demirkılıç</dc:creator>
  <cp:lastModifiedBy>Rezzan Pınar Şimşek</cp:lastModifiedBy>
  <cp:revision>54</cp:revision>
  <dcterms:created xsi:type="dcterms:W3CDTF">2015-11-27T12:45:31Z</dcterms:created>
  <dcterms:modified xsi:type="dcterms:W3CDTF">2019-12-11T12:23:06Z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048c3d57-f67a-471e-954d-0f13cecf07c7</vt:lpwstr>
  </property>
  <property fmtid="{D5CDD505-2E9C-101B-9397-08002B2CF9AE}" pid="3" name="Classification">
    <vt:lpwstr>Kişiye/Departmana Özel</vt:lpwstr>
  </property>
</Properties>
</file>